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0"/>
  </p:notesMasterIdLst>
  <p:sldIdLst>
    <p:sldId id="256" r:id="rId5"/>
    <p:sldId id="257" r:id="rId6"/>
    <p:sldId id="258" r:id="rId7"/>
    <p:sldId id="259" r:id="rId8"/>
    <p:sldId id="281" r:id="rId9"/>
    <p:sldId id="260" r:id="rId10"/>
    <p:sldId id="285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82" r:id="rId20"/>
    <p:sldId id="283" r:id="rId21"/>
    <p:sldId id="284" r:id="rId22"/>
    <p:sldId id="270" r:id="rId23"/>
    <p:sldId id="271" r:id="rId24"/>
    <p:sldId id="272" r:id="rId25"/>
    <p:sldId id="280" r:id="rId26"/>
    <p:sldId id="273" r:id="rId27"/>
    <p:sldId id="278" r:id="rId28"/>
    <p:sldId id="279" r:id="rId29"/>
  </p:sldIdLst>
  <p:sldSz cx="18288000" cy="10287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Poppins" panose="020B0604020202020204" charset="0"/>
      <p:regular r:id="rId35"/>
      <p:bold r:id="rId36"/>
      <p:italic r:id="rId37"/>
      <p:boldItalic r:id="rId38"/>
    </p:embeddedFont>
    <p:embeddedFont>
      <p:font typeface="Segoe UI" panose="020B0502040204020203" pitchFamily="34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080EDEC-7C28-834E-4383-367130CA8222}" name="Laskin, Shelley (MOH)" initials="LS(" userId="S::Shelley.Laskin@ontario.ca::6f18bec6-95af-41b4-85f0-8eefdaa4571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E1DC"/>
    <a:srgbClr val="FDC3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E22A02-0BD6-7F4F-A3F7-7A864D4377AF}" v="30" dt="2023-09-21T14:57:46.3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56"/>
  </p:normalViewPr>
  <p:slideViewPr>
    <p:cSldViewPr snapToGrid="0">
      <p:cViewPr varScale="1">
        <p:scale>
          <a:sx n="78" d="100"/>
          <a:sy n="78" d="100"/>
        </p:scale>
        <p:origin x="678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9.fntdata"/><Relationship Id="rId21" Type="http://schemas.openxmlformats.org/officeDocument/2006/relationships/slide" Target="slides/slide17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6.fntdata"/><Relationship Id="rId49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.fntdata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958A52-1362-4950-8C16-1931FC37C977}" type="datetimeFigureOut">
              <a:rPr lang="en-CA" smtClean="0"/>
              <a:t>2023-09-26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014DA7-5998-4CF3-9311-191BA85777F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67678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Make sure the sound on your device is 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014DA7-5998-4CF3-9311-191BA85777F2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050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014DA7-5998-4CF3-9311-191BA85777F2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458475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014DA7-5998-4CF3-9311-191BA85777F2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47816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6.jpe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858E3A3-3011-4450-A183-3D4B4559AF75}"/>
              </a:ext>
            </a:extLst>
          </p:cNvPr>
          <p:cNvSpPr/>
          <p:nvPr/>
        </p:nvSpPr>
        <p:spPr>
          <a:xfrm>
            <a:off x="2527949" y="5141632"/>
            <a:ext cx="13435664" cy="1708107"/>
          </a:xfrm>
          <a:prstGeom prst="roundRect">
            <a:avLst/>
          </a:prstGeom>
          <a:solidFill>
            <a:srgbClr val="FDC33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TextBox 15"/>
          <p:cNvSpPr txBox="1"/>
          <p:nvPr/>
        </p:nvSpPr>
        <p:spPr>
          <a:xfrm>
            <a:off x="2577812" y="5059720"/>
            <a:ext cx="13435665" cy="15788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  <a:spcBef>
                <a:spcPct val="0"/>
              </a:spcBef>
            </a:pPr>
            <a:r>
              <a:rPr lang="en-US" sz="8000" b="1" dirty="0">
                <a:latin typeface="Segoe UI" panose="020B0502040204020203" pitchFamily="34" charset="0"/>
                <a:cs typeface="Segoe UI" panose="020B0502040204020203" pitchFamily="34" charset="0"/>
              </a:rPr>
              <a:t>HOW WE SUPPORT </a:t>
            </a:r>
            <a:r>
              <a:rPr lang="en-US" sz="8000" b="1" u="sng" dirty="0">
                <a:latin typeface="Segoe UI" panose="020B0502040204020203" pitchFamily="34" charset="0"/>
                <a:cs typeface="Segoe UI" panose="020B0502040204020203" pitchFamily="34" charset="0"/>
              </a:rPr>
              <a:t>YOU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8700" y="8691946"/>
            <a:ext cx="9675597" cy="542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79"/>
              </a:lnSpc>
            </a:pPr>
            <a:r>
              <a:rPr lang="en-US" sz="3150" dirty="0">
                <a:solidFill>
                  <a:srgbClr val="080808"/>
                </a:solidFill>
                <a:latin typeface="Arial"/>
                <a:cs typeface="Arial"/>
              </a:rPr>
              <a:t>Local Government Week: October 16 to 20, 2023</a:t>
            </a:r>
          </a:p>
        </p:txBody>
      </p:sp>
      <p:sp>
        <p:nvSpPr>
          <p:cNvPr id="19" name="Freeform 19"/>
          <p:cNvSpPr/>
          <p:nvPr/>
        </p:nvSpPr>
        <p:spPr>
          <a:xfrm>
            <a:off x="551065" y="361976"/>
            <a:ext cx="2528773" cy="1123899"/>
          </a:xfrm>
          <a:custGeom>
            <a:avLst/>
            <a:gdLst/>
            <a:ahLst/>
            <a:cxnLst/>
            <a:rect l="l" t="t" r="r" b="b"/>
            <a:pathLst>
              <a:path w="2528773" h="1123899">
                <a:moveTo>
                  <a:pt x="0" y="0"/>
                </a:moveTo>
                <a:lnTo>
                  <a:pt x="2528773" y="0"/>
                </a:lnTo>
                <a:lnTo>
                  <a:pt x="2528773" y="1123898"/>
                </a:lnTo>
                <a:lnTo>
                  <a:pt x="0" y="11238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6F86D18-3782-4014-8773-D6D6179BBDBD}"/>
              </a:ext>
            </a:extLst>
          </p:cNvPr>
          <p:cNvSpPr/>
          <p:nvPr/>
        </p:nvSpPr>
        <p:spPr>
          <a:xfrm>
            <a:off x="2527949" y="3219925"/>
            <a:ext cx="13485529" cy="1708107"/>
          </a:xfrm>
          <a:prstGeom prst="round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TextBox 14"/>
          <p:cNvSpPr txBox="1"/>
          <p:nvPr/>
        </p:nvSpPr>
        <p:spPr>
          <a:xfrm>
            <a:off x="1745963" y="3181895"/>
            <a:ext cx="15049500" cy="1636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  <a:spcBef>
                <a:spcPct val="0"/>
              </a:spcBef>
            </a:pPr>
            <a:r>
              <a:rPr lang="en-US" sz="8000" b="1">
                <a:solidFill>
                  <a:srgbClr val="F7F3E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SCHOOL BOARD TRUSTEES</a:t>
            </a:r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8">
            <a:extLst>
              <a:ext uri="{FF2B5EF4-FFF2-40B4-BE49-F238E27FC236}">
                <a16:creationId xmlns:a16="http://schemas.microsoft.com/office/drawing/2014/main" id="{4D8E0840-4D77-4378-BADF-D45DECDBFD85}"/>
              </a:ext>
            </a:extLst>
          </p:cNvPr>
          <p:cNvSpPr/>
          <p:nvPr/>
        </p:nvSpPr>
        <p:spPr>
          <a:xfrm>
            <a:off x="551065" y="8652965"/>
            <a:ext cx="2528773" cy="1123899"/>
          </a:xfrm>
          <a:custGeom>
            <a:avLst/>
            <a:gdLst/>
            <a:ahLst/>
            <a:cxnLst/>
            <a:rect l="l" t="t" r="r" b="b"/>
            <a:pathLst>
              <a:path w="2528773" h="1123899">
                <a:moveTo>
                  <a:pt x="0" y="0"/>
                </a:moveTo>
                <a:lnTo>
                  <a:pt x="2528773" y="0"/>
                </a:lnTo>
                <a:lnTo>
                  <a:pt x="2528773" y="1123899"/>
                </a:lnTo>
                <a:lnTo>
                  <a:pt x="0" y="11238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6761562" y="7275989"/>
            <a:ext cx="792927" cy="890559"/>
            <a:chOff x="0" y="0"/>
            <a:chExt cx="633231" cy="7112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3231" cy="711200"/>
            </a:xfrm>
            <a:custGeom>
              <a:avLst/>
              <a:gdLst/>
              <a:ahLst/>
              <a:cxnLst/>
              <a:rect l="l" t="t" r="r" b="b"/>
              <a:pathLst>
                <a:path w="633231" h="711200">
                  <a:moveTo>
                    <a:pt x="316615" y="0"/>
                  </a:moveTo>
                  <a:lnTo>
                    <a:pt x="633231" y="711200"/>
                  </a:lnTo>
                  <a:lnTo>
                    <a:pt x="0" y="711200"/>
                  </a:lnTo>
                  <a:lnTo>
                    <a:pt x="316615" y="0"/>
                  </a:lnTo>
                  <a:close/>
                </a:path>
              </a:pathLst>
            </a:custGeom>
            <a:solidFill>
              <a:srgbClr val="FDC33B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401181" y="7540443"/>
            <a:ext cx="13485637" cy="3266928"/>
            <a:chOff x="0" y="-47625"/>
            <a:chExt cx="3551773" cy="8604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551773" cy="487084"/>
            </a:xfrm>
            <a:custGeom>
              <a:avLst/>
              <a:gdLst/>
              <a:ahLst/>
              <a:cxnLst/>
              <a:rect l="l" t="t" r="r" b="b"/>
              <a:pathLst>
                <a:path w="3551773" h="487084">
                  <a:moveTo>
                    <a:pt x="29278" y="0"/>
                  </a:moveTo>
                  <a:lnTo>
                    <a:pt x="3522494" y="0"/>
                  </a:lnTo>
                  <a:cubicBezTo>
                    <a:pt x="3530259" y="0"/>
                    <a:pt x="3537707" y="3085"/>
                    <a:pt x="3543197" y="8575"/>
                  </a:cubicBezTo>
                  <a:cubicBezTo>
                    <a:pt x="3548688" y="14066"/>
                    <a:pt x="3551773" y="21513"/>
                    <a:pt x="3551773" y="29278"/>
                  </a:cubicBezTo>
                  <a:lnTo>
                    <a:pt x="3551773" y="457806"/>
                  </a:lnTo>
                  <a:cubicBezTo>
                    <a:pt x="3551773" y="465571"/>
                    <a:pt x="3548688" y="473018"/>
                    <a:pt x="3543197" y="478509"/>
                  </a:cubicBezTo>
                  <a:cubicBezTo>
                    <a:pt x="3537707" y="484000"/>
                    <a:pt x="3530259" y="487084"/>
                    <a:pt x="3522494" y="487084"/>
                  </a:cubicBezTo>
                  <a:lnTo>
                    <a:pt x="29278" y="487084"/>
                  </a:lnTo>
                  <a:cubicBezTo>
                    <a:pt x="21513" y="487084"/>
                    <a:pt x="14066" y="484000"/>
                    <a:pt x="8575" y="478509"/>
                  </a:cubicBezTo>
                  <a:cubicBezTo>
                    <a:pt x="3085" y="473018"/>
                    <a:pt x="0" y="465571"/>
                    <a:pt x="0" y="457806"/>
                  </a:cubicBezTo>
                  <a:lnTo>
                    <a:pt x="0" y="29278"/>
                  </a:lnTo>
                  <a:cubicBezTo>
                    <a:pt x="0" y="21513"/>
                    <a:pt x="3085" y="14066"/>
                    <a:pt x="8575" y="8575"/>
                  </a:cubicBezTo>
                  <a:cubicBezTo>
                    <a:pt x="14066" y="3085"/>
                    <a:pt x="21513" y="0"/>
                    <a:pt x="29278" y="0"/>
                  </a:cubicBezTo>
                  <a:close/>
                </a:path>
              </a:pathLst>
            </a:custGeom>
            <a:solidFill>
              <a:srgbClr val="FDC33B"/>
            </a:solidFill>
          </p:spPr>
          <p:txBody>
            <a:bodyPr anchor="ctr"/>
            <a:lstStyle/>
            <a:p>
              <a:r>
                <a:rPr lang="en-US" sz="2500" b="1">
                  <a:latin typeface="Arial" panose="020B0604020202020204" pitchFamily="34" charset="0"/>
                  <a:cs typeface="Arial" panose="020B0604020202020204" pitchFamily="34" charset="0"/>
                </a:rPr>
                <a:t>Indigenous Trustees </a:t>
              </a:r>
              <a:r>
                <a:rPr lang="en-US" sz="25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appointed to the board by their First Nation. More than half of Ontario’s English public English school boards have Indigenous Trustees.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49"/>
                </a:lnSpc>
              </a:pPr>
              <a:endParaRPr lang="en-US" sz="2499">
                <a:solidFill>
                  <a:srgbClr val="000000"/>
                </a:solidFill>
                <a:latin typeface="Poppins"/>
              </a:endParaRPr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3464335" y="3760304"/>
            <a:ext cx="3275177" cy="3272400"/>
            <a:chOff x="0" y="0"/>
            <a:chExt cx="6350000" cy="634461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44616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 dpi="0" rotWithShape="1">
              <a:blip r:embed="rId3">
                <a:alphaModFix amt="3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9492386" y="3760304"/>
            <a:ext cx="3275177" cy="3275164"/>
            <a:chOff x="0" y="0"/>
            <a:chExt cx="6350000" cy="634997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>
                <a:alphaModFix amt="30000"/>
              </a:blip>
              <a:stretch>
                <a:fillRect t="-12500" b="-12500"/>
              </a:stretch>
            </a:blipFill>
          </p:spPr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5520437" y="3760304"/>
            <a:ext cx="3275177" cy="3275164"/>
            <a:chOff x="0" y="0"/>
            <a:chExt cx="6350000" cy="634997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t="-2979" b="-21859"/>
              </a:stretch>
            </a:blipFill>
          </p:spPr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1548487" y="3760304"/>
            <a:ext cx="3275177" cy="3275164"/>
            <a:chOff x="0" y="0"/>
            <a:chExt cx="6350000" cy="634997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>
                <a:alphaModFix amt="30000"/>
              </a:blip>
              <a:stretch>
                <a:fillRect t="-6022" b="-43782"/>
              </a:stretch>
            </a:blipFill>
          </p:spPr>
        </p:sp>
      </p:grpSp>
      <p:sp>
        <p:nvSpPr>
          <p:cNvPr id="21" name="TextBox 2">
            <a:extLst>
              <a:ext uri="{FF2B5EF4-FFF2-40B4-BE49-F238E27FC236}">
                <a16:creationId xmlns:a16="http://schemas.microsoft.com/office/drawing/2014/main" id="{D8FBC1E3-E352-45F4-8433-FEE187A8A0BC}"/>
              </a:ext>
            </a:extLst>
          </p:cNvPr>
          <p:cNvSpPr txBox="1"/>
          <p:nvPr/>
        </p:nvSpPr>
        <p:spPr>
          <a:xfrm>
            <a:off x="3953960" y="1714500"/>
            <a:ext cx="10380079" cy="1356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24"/>
              </a:lnSpc>
              <a:spcBef>
                <a:spcPct val="0"/>
              </a:spcBef>
            </a:pPr>
            <a:r>
              <a:rPr lang="en-US" sz="8303" b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TYPES OF TRUSTEES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8">
            <a:extLst>
              <a:ext uri="{FF2B5EF4-FFF2-40B4-BE49-F238E27FC236}">
                <a16:creationId xmlns:a16="http://schemas.microsoft.com/office/drawing/2014/main" id="{F048FD0A-FBAE-4EBA-A938-E9118B6F1B31}"/>
              </a:ext>
            </a:extLst>
          </p:cNvPr>
          <p:cNvSpPr/>
          <p:nvPr/>
        </p:nvSpPr>
        <p:spPr>
          <a:xfrm>
            <a:off x="551065" y="8652965"/>
            <a:ext cx="2528773" cy="1123899"/>
          </a:xfrm>
          <a:custGeom>
            <a:avLst/>
            <a:gdLst/>
            <a:ahLst/>
            <a:cxnLst/>
            <a:rect l="l" t="t" r="r" b="b"/>
            <a:pathLst>
              <a:path w="2528773" h="1123899">
                <a:moveTo>
                  <a:pt x="0" y="0"/>
                </a:moveTo>
                <a:lnTo>
                  <a:pt x="2528773" y="0"/>
                </a:lnTo>
                <a:lnTo>
                  <a:pt x="2528773" y="1123899"/>
                </a:lnTo>
                <a:lnTo>
                  <a:pt x="0" y="11238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733511" y="7275989"/>
            <a:ext cx="792927" cy="890559"/>
            <a:chOff x="0" y="0"/>
            <a:chExt cx="633231" cy="7112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3231" cy="711200"/>
            </a:xfrm>
            <a:custGeom>
              <a:avLst/>
              <a:gdLst/>
              <a:ahLst/>
              <a:cxnLst/>
              <a:rect l="l" t="t" r="r" b="b"/>
              <a:pathLst>
                <a:path w="633231" h="711200">
                  <a:moveTo>
                    <a:pt x="316615" y="0"/>
                  </a:moveTo>
                  <a:lnTo>
                    <a:pt x="633231" y="711200"/>
                  </a:lnTo>
                  <a:lnTo>
                    <a:pt x="0" y="711200"/>
                  </a:lnTo>
                  <a:lnTo>
                    <a:pt x="316615" y="0"/>
                  </a:lnTo>
                  <a:close/>
                </a:path>
              </a:pathLst>
            </a:custGeom>
            <a:solidFill>
              <a:srgbClr val="FDC33B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401181" y="7540443"/>
            <a:ext cx="13485637" cy="3266928"/>
            <a:chOff x="0" y="-47625"/>
            <a:chExt cx="3551773" cy="8604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551773" cy="487084"/>
            </a:xfrm>
            <a:custGeom>
              <a:avLst/>
              <a:gdLst/>
              <a:ahLst/>
              <a:cxnLst/>
              <a:rect l="l" t="t" r="r" b="b"/>
              <a:pathLst>
                <a:path w="3551773" h="487084">
                  <a:moveTo>
                    <a:pt x="29278" y="0"/>
                  </a:moveTo>
                  <a:lnTo>
                    <a:pt x="3522494" y="0"/>
                  </a:lnTo>
                  <a:cubicBezTo>
                    <a:pt x="3530259" y="0"/>
                    <a:pt x="3537707" y="3085"/>
                    <a:pt x="3543197" y="8575"/>
                  </a:cubicBezTo>
                  <a:cubicBezTo>
                    <a:pt x="3548688" y="14066"/>
                    <a:pt x="3551773" y="21513"/>
                    <a:pt x="3551773" y="29278"/>
                  </a:cubicBezTo>
                  <a:lnTo>
                    <a:pt x="3551773" y="457806"/>
                  </a:lnTo>
                  <a:cubicBezTo>
                    <a:pt x="3551773" y="465571"/>
                    <a:pt x="3548688" y="473018"/>
                    <a:pt x="3543197" y="478509"/>
                  </a:cubicBezTo>
                  <a:cubicBezTo>
                    <a:pt x="3537707" y="484000"/>
                    <a:pt x="3530259" y="487084"/>
                    <a:pt x="3522494" y="487084"/>
                  </a:cubicBezTo>
                  <a:lnTo>
                    <a:pt x="29278" y="487084"/>
                  </a:lnTo>
                  <a:cubicBezTo>
                    <a:pt x="21513" y="487084"/>
                    <a:pt x="14066" y="484000"/>
                    <a:pt x="8575" y="478509"/>
                  </a:cubicBezTo>
                  <a:cubicBezTo>
                    <a:pt x="3085" y="473018"/>
                    <a:pt x="0" y="465571"/>
                    <a:pt x="0" y="457806"/>
                  </a:cubicBezTo>
                  <a:lnTo>
                    <a:pt x="0" y="29278"/>
                  </a:lnTo>
                  <a:cubicBezTo>
                    <a:pt x="0" y="21513"/>
                    <a:pt x="3085" y="14066"/>
                    <a:pt x="8575" y="8575"/>
                  </a:cubicBezTo>
                  <a:cubicBezTo>
                    <a:pt x="14066" y="3085"/>
                    <a:pt x="21513" y="0"/>
                    <a:pt x="29278" y="0"/>
                  </a:cubicBezTo>
                  <a:close/>
                </a:path>
              </a:pathLst>
            </a:custGeom>
            <a:solidFill>
              <a:srgbClr val="FDC33B"/>
            </a:solidFill>
          </p:spPr>
          <p:txBody>
            <a:bodyPr anchor="ctr"/>
            <a:lstStyle/>
            <a:p>
              <a:r>
                <a:rPr lang="en-US" sz="25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Student Trustees </a:t>
              </a:r>
              <a:r>
                <a:rPr lang="en-US" sz="25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elected by the student body of the board. The Ontario Student Trustees' Association (OSTA-AECO) represents more than two million students. 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49"/>
                </a:lnSpc>
              </a:pPr>
              <a:endParaRPr lang="en-US" sz="2499">
                <a:solidFill>
                  <a:srgbClr val="000000"/>
                </a:solidFill>
                <a:latin typeface="Poppins"/>
              </a:endParaRPr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3464335" y="3760304"/>
            <a:ext cx="3275177" cy="3275164"/>
            <a:chOff x="0" y="0"/>
            <a:chExt cx="6350000" cy="634997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>
                <a:alphaModFix amt="3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9492386" y="3760304"/>
            <a:ext cx="3275177" cy="3275164"/>
            <a:chOff x="0" y="0"/>
            <a:chExt cx="6350000" cy="634997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t="-12500" b="-12500"/>
              </a:stretch>
            </a:blipFill>
          </p:spPr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5520437" y="3760304"/>
            <a:ext cx="3275177" cy="3275164"/>
            <a:chOff x="0" y="0"/>
            <a:chExt cx="6350000" cy="634997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>
                <a:alphaModFix amt="30000"/>
              </a:blip>
              <a:stretch>
                <a:fillRect t="-2979" b="-21859"/>
              </a:stretch>
            </a:blipFill>
          </p:spPr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1548487" y="3760304"/>
            <a:ext cx="3275177" cy="3275164"/>
            <a:chOff x="0" y="0"/>
            <a:chExt cx="6350000" cy="634997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>
                <a:alphaModFix amt="30000"/>
              </a:blip>
              <a:stretch>
                <a:fillRect t="-6022" b="-43782"/>
              </a:stretch>
            </a:blipFill>
          </p:spPr>
        </p:sp>
      </p:grpSp>
      <p:sp>
        <p:nvSpPr>
          <p:cNvPr id="21" name="TextBox 2">
            <a:extLst>
              <a:ext uri="{FF2B5EF4-FFF2-40B4-BE49-F238E27FC236}">
                <a16:creationId xmlns:a16="http://schemas.microsoft.com/office/drawing/2014/main" id="{D574291F-C37C-410E-8F5C-1A7F50ADC830}"/>
              </a:ext>
            </a:extLst>
          </p:cNvPr>
          <p:cNvSpPr txBox="1"/>
          <p:nvPr/>
        </p:nvSpPr>
        <p:spPr>
          <a:xfrm>
            <a:off x="3953960" y="1714500"/>
            <a:ext cx="10380079" cy="1356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24"/>
              </a:lnSpc>
              <a:spcBef>
                <a:spcPct val="0"/>
              </a:spcBef>
            </a:pPr>
            <a:r>
              <a:rPr lang="en-US" sz="8303" b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TYPES OF TRUSTEES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8">
            <a:extLst>
              <a:ext uri="{FF2B5EF4-FFF2-40B4-BE49-F238E27FC236}">
                <a16:creationId xmlns:a16="http://schemas.microsoft.com/office/drawing/2014/main" id="{DCF16A3F-C7E6-4945-BDCF-A4A4E19FEE42}"/>
              </a:ext>
            </a:extLst>
          </p:cNvPr>
          <p:cNvSpPr/>
          <p:nvPr/>
        </p:nvSpPr>
        <p:spPr>
          <a:xfrm>
            <a:off x="551065" y="8652965"/>
            <a:ext cx="2528773" cy="1123899"/>
          </a:xfrm>
          <a:custGeom>
            <a:avLst/>
            <a:gdLst/>
            <a:ahLst/>
            <a:cxnLst/>
            <a:rect l="l" t="t" r="r" b="b"/>
            <a:pathLst>
              <a:path w="2528773" h="1123899">
                <a:moveTo>
                  <a:pt x="0" y="0"/>
                </a:moveTo>
                <a:lnTo>
                  <a:pt x="2528773" y="0"/>
                </a:lnTo>
                <a:lnTo>
                  <a:pt x="2528773" y="1123899"/>
                </a:lnTo>
                <a:lnTo>
                  <a:pt x="0" y="11238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4705461" y="7275989"/>
            <a:ext cx="792927" cy="890559"/>
            <a:chOff x="0" y="0"/>
            <a:chExt cx="633231" cy="7112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3231" cy="711200"/>
            </a:xfrm>
            <a:custGeom>
              <a:avLst/>
              <a:gdLst/>
              <a:ahLst/>
              <a:cxnLst/>
              <a:rect l="l" t="t" r="r" b="b"/>
              <a:pathLst>
                <a:path w="633231" h="711200">
                  <a:moveTo>
                    <a:pt x="316615" y="0"/>
                  </a:moveTo>
                  <a:lnTo>
                    <a:pt x="633231" y="711200"/>
                  </a:lnTo>
                  <a:lnTo>
                    <a:pt x="0" y="711200"/>
                  </a:lnTo>
                  <a:lnTo>
                    <a:pt x="316615" y="0"/>
                  </a:lnTo>
                  <a:close/>
                </a:path>
              </a:pathLst>
            </a:custGeom>
            <a:solidFill>
              <a:srgbClr val="FDC33B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401181" y="7721269"/>
            <a:ext cx="13485637" cy="1849398"/>
            <a:chOff x="0" y="0"/>
            <a:chExt cx="3551773" cy="48708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551773" cy="487084"/>
            </a:xfrm>
            <a:custGeom>
              <a:avLst/>
              <a:gdLst/>
              <a:ahLst/>
              <a:cxnLst/>
              <a:rect l="l" t="t" r="r" b="b"/>
              <a:pathLst>
                <a:path w="3551773" h="487084">
                  <a:moveTo>
                    <a:pt x="29278" y="0"/>
                  </a:moveTo>
                  <a:lnTo>
                    <a:pt x="3522494" y="0"/>
                  </a:lnTo>
                  <a:cubicBezTo>
                    <a:pt x="3530259" y="0"/>
                    <a:pt x="3537707" y="3085"/>
                    <a:pt x="3543197" y="8575"/>
                  </a:cubicBezTo>
                  <a:cubicBezTo>
                    <a:pt x="3548688" y="14066"/>
                    <a:pt x="3551773" y="21513"/>
                    <a:pt x="3551773" y="29278"/>
                  </a:cubicBezTo>
                  <a:lnTo>
                    <a:pt x="3551773" y="457806"/>
                  </a:lnTo>
                  <a:cubicBezTo>
                    <a:pt x="3551773" y="465571"/>
                    <a:pt x="3548688" y="473018"/>
                    <a:pt x="3543197" y="478509"/>
                  </a:cubicBezTo>
                  <a:cubicBezTo>
                    <a:pt x="3537707" y="484000"/>
                    <a:pt x="3530259" y="487084"/>
                    <a:pt x="3522494" y="487084"/>
                  </a:cubicBezTo>
                  <a:lnTo>
                    <a:pt x="29278" y="487084"/>
                  </a:lnTo>
                  <a:cubicBezTo>
                    <a:pt x="21513" y="487084"/>
                    <a:pt x="14066" y="484000"/>
                    <a:pt x="8575" y="478509"/>
                  </a:cubicBezTo>
                  <a:cubicBezTo>
                    <a:pt x="3085" y="473018"/>
                    <a:pt x="0" y="465571"/>
                    <a:pt x="0" y="457806"/>
                  </a:cubicBezTo>
                  <a:lnTo>
                    <a:pt x="0" y="29278"/>
                  </a:lnTo>
                  <a:cubicBezTo>
                    <a:pt x="0" y="21513"/>
                    <a:pt x="3085" y="14066"/>
                    <a:pt x="8575" y="8575"/>
                  </a:cubicBezTo>
                  <a:cubicBezTo>
                    <a:pt x="14066" y="3085"/>
                    <a:pt x="21513" y="0"/>
                    <a:pt x="29278" y="0"/>
                  </a:cubicBezTo>
                  <a:close/>
                </a:path>
              </a:pathLst>
            </a:custGeom>
            <a:solidFill>
              <a:srgbClr val="FDC33B"/>
            </a:solidFill>
          </p:spPr>
          <p:txBody>
            <a:bodyPr anchor="ctr"/>
            <a:lstStyle/>
            <a:p>
              <a:r>
                <a:rPr lang="en-US" sz="25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Hospital board/school authority trustees </a:t>
              </a:r>
              <a:r>
                <a:rPr lang="en-US" sz="25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are appointed by the Minister of Education for a term of four years, on the same term cycle as publicly elected trustees.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49"/>
                </a:lnSpc>
              </a:pPr>
              <a:endParaRPr lang="en-US" sz="2499">
                <a:solidFill>
                  <a:srgbClr val="000000"/>
                </a:solidFill>
                <a:latin typeface="Poppins"/>
              </a:endParaRPr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3464335" y="3760304"/>
            <a:ext cx="3275177" cy="3275164"/>
            <a:chOff x="0" y="0"/>
            <a:chExt cx="6350000" cy="634997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9492386" y="3760304"/>
            <a:ext cx="3275177" cy="3275164"/>
            <a:chOff x="0" y="0"/>
            <a:chExt cx="6350000" cy="634997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>
                <a:alphaModFix amt="30000"/>
              </a:blip>
              <a:stretch>
                <a:fillRect t="-12500" b="-12500"/>
              </a:stretch>
            </a:blipFill>
          </p:spPr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5520437" y="3760304"/>
            <a:ext cx="3275177" cy="3275164"/>
            <a:chOff x="0" y="0"/>
            <a:chExt cx="6350000" cy="634997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>
                <a:alphaModFix amt="30000"/>
              </a:blip>
              <a:stretch>
                <a:fillRect t="-2979" b="-21859"/>
              </a:stretch>
            </a:blipFill>
          </p:spPr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1548487" y="3760304"/>
            <a:ext cx="3275177" cy="3275164"/>
            <a:chOff x="0" y="0"/>
            <a:chExt cx="6350000" cy="634997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>
                <a:alphaModFix amt="30000"/>
              </a:blip>
              <a:stretch>
                <a:fillRect t="-6022" b="-43782"/>
              </a:stretch>
            </a:blipFill>
          </p:spPr>
        </p:sp>
      </p:grpSp>
      <p:sp>
        <p:nvSpPr>
          <p:cNvPr id="21" name="TextBox 2">
            <a:extLst>
              <a:ext uri="{FF2B5EF4-FFF2-40B4-BE49-F238E27FC236}">
                <a16:creationId xmlns:a16="http://schemas.microsoft.com/office/drawing/2014/main" id="{52064C43-09CC-48BD-AA76-D22275925FAC}"/>
              </a:ext>
            </a:extLst>
          </p:cNvPr>
          <p:cNvSpPr txBox="1"/>
          <p:nvPr/>
        </p:nvSpPr>
        <p:spPr>
          <a:xfrm>
            <a:off x="3953960" y="1714500"/>
            <a:ext cx="10380079" cy="1356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24"/>
              </a:lnSpc>
              <a:spcBef>
                <a:spcPct val="0"/>
              </a:spcBef>
            </a:pPr>
            <a:r>
              <a:rPr lang="en-US" sz="8303" b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TYPES OF TRUSTEES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656335" y="1517172"/>
            <a:ext cx="7497190" cy="7497160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863" t="-3049" r="-22259" b="-2386"/>
              </a:stretch>
            </a:blipFill>
          </p:spPr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0ECCD96B-926B-40B4-ADD9-601143125E96}"/>
              </a:ext>
            </a:extLst>
          </p:cNvPr>
          <p:cNvSpPr/>
          <p:nvPr/>
        </p:nvSpPr>
        <p:spPr>
          <a:xfrm rot="20936583">
            <a:off x="1073884" y="1102404"/>
            <a:ext cx="8685651" cy="790643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SCHOOL BOARD RESPONSIBILITIES</a:t>
            </a:r>
            <a:endParaRPr lang="en-US" sz="5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EBC9DED-7A70-4B7E-864A-AE96F1C44307}"/>
              </a:ext>
            </a:extLst>
          </p:cNvPr>
          <p:cNvSpPr/>
          <p:nvPr/>
        </p:nvSpPr>
        <p:spPr>
          <a:xfrm>
            <a:off x="10544217" y="1790700"/>
            <a:ext cx="6343566" cy="2064972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Student achievement and well-being.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8D51C42-9324-4EA8-ABF4-12DDDDEB5E7E}"/>
              </a:ext>
            </a:extLst>
          </p:cNvPr>
          <p:cNvSpPr/>
          <p:nvPr/>
        </p:nvSpPr>
        <p:spPr>
          <a:xfrm>
            <a:off x="10544217" y="4080394"/>
            <a:ext cx="6343566" cy="2209984"/>
          </a:xfrm>
          <a:prstGeom prst="roundRect">
            <a:avLst/>
          </a:prstGeom>
          <a:solidFill>
            <a:srgbClr val="FDC33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Ensuring effective stewardship of the board’s resources.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B12ECA1-779B-4DDC-AC31-439623BC6BCE}"/>
              </a:ext>
            </a:extLst>
          </p:cNvPr>
          <p:cNvSpPr/>
          <p:nvPr/>
        </p:nvSpPr>
        <p:spPr>
          <a:xfrm>
            <a:off x="10544217" y="6515100"/>
            <a:ext cx="6343566" cy="2209984"/>
          </a:xfrm>
          <a:prstGeom prst="roundRect">
            <a:avLst/>
          </a:prstGeom>
          <a:solidFill>
            <a:srgbClr val="E3E1DC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Delivering effective and appropriate education programs for their students.</a:t>
            </a:r>
          </a:p>
        </p:txBody>
      </p:sp>
      <p:sp>
        <p:nvSpPr>
          <p:cNvPr id="24" name="Freeform 8">
            <a:extLst>
              <a:ext uri="{FF2B5EF4-FFF2-40B4-BE49-F238E27FC236}">
                <a16:creationId xmlns:a16="http://schemas.microsoft.com/office/drawing/2014/main" id="{CA184942-2365-44AC-85C9-10C64394D389}"/>
              </a:ext>
            </a:extLst>
          </p:cNvPr>
          <p:cNvSpPr/>
          <p:nvPr/>
        </p:nvSpPr>
        <p:spPr>
          <a:xfrm>
            <a:off x="551065" y="8652965"/>
            <a:ext cx="2528773" cy="1123899"/>
          </a:xfrm>
          <a:custGeom>
            <a:avLst/>
            <a:gdLst/>
            <a:ahLst/>
            <a:cxnLst/>
            <a:rect l="l" t="t" r="r" b="b"/>
            <a:pathLst>
              <a:path w="2528773" h="1123899">
                <a:moveTo>
                  <a:pt x="0" y="0"/>
                </a:moveTo>
                <a:lnTo>
                  <a:pt x="2528773" y="0"/>
                </a:lnTo>
                <a:lnTo>
                  <a:pt x="2528773" y="1123899"/>
                </a:lnTo>
                <a:lnTo>
                  <a:pt x="0" y="11238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9308314" y="2336036"/>
            <a:ext cx="5550686" cy="5550664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10305" t="-864" r="-40940" b="-572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8027702" y="1373356"/>
            <a:ext cx="1865144" cy="186514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DC33B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40"/>
                </a:lnSpc>
              </a:pPr>
              <a:r>
                <a:rPr lang="en-US" sz="19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Students (YOU!)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28700" y="3467100"/>
            <a:ext cx="6496735" cy="3383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100"/>
              </a:lnSpc>
              <a:spcBef>
                <a:spcPct val="0"/>
              </a:spcBef>
            </a:pPr>
            <a:r>
              <a:rPr lang="en-US" sz="6000" b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WHO ARE THE PEOPLE IN A SCHOOL BOARD?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0802826" y="154156"/>
            <a:ext cx="1865144" cy="1865144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DC33B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40"/>
                </a:lnSpc>
              </a:pPr>
              <a:r>
                <a:rPr lang="en-US" sz="19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Parents &amp; Caregivers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3529013" y="687556"/>
            <a:ext cx="1865144" cy="1865144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DC33B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40"/>
                </a:lnSpc>
              </a:pPr>
              <a:r>
                <a:rPr lang="en-US" sz="19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Trustees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5240000" y="2905894"/>
            <a:ext cx="1865144" cy="1865144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DC33B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40"/>
                </a:lnSpc>
              </a:pPr>
              <a:r>
                <a:rPr lang="en-US" sz="19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Teachers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5240000" y="5519103"/>
            <a:ext cx="1865144" cy="1865144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DC33B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40"/>
                </a:lnSpc>
              </a:pPr>
              <a:r>
                <a:rPr lang="en-US" sz="19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Education Workers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3529013" y="7734300"/>
            <a:ext cx="1865144" cy="1865144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DC33B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40"/>
                </a:lnSpc>
              </a:pPr>
              <a:r>
                <a:rPr lang="en-US" sz="19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Principals &amp; Vice-Principals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0806986" y="8267700"/>
            <a:ext cx="1856821" cy="1865144"/>
            <a:chOff x="1813" y="0"/>
            <a:chExt cx="809173" cy="812800"/>
          </a:xfrm>
        </p:grpSpPr>
        <p:sp>
          <p:nvSpPr>
            <p:cNvPr id="28" name="Freeform 2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DC33B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40"/>
                </a:lnSpc>
              </a:pPr>
              <a:r>
                <a:rPr lang="en-US" sz="19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Supervisory Officers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8027702" y="7048500"/>
            <a:ext cx="1865144" cy="1865144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DC33B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40"/>
                </a:lnSpc>
              </a:pPr>
              <a:r>
                <a:rPr lang="en-US" sz="19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Director of Education</a:t>
              </a:r>
            </a:p>
          </p:txBody>
        </p:sp>
      </p:grpSp>
      <p:sp>
        <p:nvSpPr>
          <p:cNvPr id="33" name="Freeform 8">
            <a:extLst>
              <a:ext uri="{FF2B5EF4-FFF2-40B4-BE49-F238E27FC236}">
                <a16:creationId xmlns:a16="http://schemas.microsoft.com/office/drawing/2014/main" id="{2940789B-04EB-4A89-AB54-666C589DEE74}"/>
              </a:ext>
            </a:extLst>
          </p:cNvPr>
          <p:cNvSpPr/>
          <p:nvPr/>
        </p:nvSpPr>
        <p:spPr>
          <a:xfrm>
            <a:off x="551065" y="8652965"/>
            <a:ext cx="2528773" cy="1123899"/>
          </a:xfrm>
          <a:custGeom>
            <a:avLst/>
            <a:gdLst/>
            <a:ahLst/>
            <a:cxnLst/>
            <a:rect l="l" t="t" r="r" b="b"/>
            <a:pathLst>
              <a:path w="2528773" h="1123899">
                <a:moveTo>
                  <a:pt x="0" y="0"/>
                </a:moveTo>
                <a:lnTo>
                  <a:pt x="2528773" y="0"/>
                </a:lnTo>
                <a:lnTo>
                  <a:pt x="2528773" y="1123899"/>
                </a:lnTo>
                <a:lnTo>
                  <a:pt x="0" y="11238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30">
            <a:extLst>
              <a:ext uri="{FF2B5EF4-FFF2-40B4-BE49-F238E27FC236}">
                <a16:creationId xmlns:a16="http://schemas.microsoft.com/office/drawing/2014/main" id="{B5CF1F7B-6B3C-1084-2EC2-B4FB813B9928}"/>
              </a:ext>
            </a:extLst>
          </p:cNvPr>
          <p:cNvGrpSpPr/>
          <p:nvPr/>
        </p:nvGrpSpPr>
        <p:grpSpPr>
          <a:xfrm>
            <a:off x="7214902" y="4127500"/>
            <a:ext cx="1865144" cy="1865144"/>
            <a:chOff x="0" y="0"/>
            <a:chExt cx="812800" cy="812800"/>
          </a:xfrm>
        </p:grpSpPr>
        <p:sp>
          <p:nvSpPr>
            <p:cNvPr id="5" name="Freeform 31">
              <a:extLst>
                <a:ext uri="{FF2B5EF4-FFF2-40B4-BE49-F238E27FC236}">
                  <a16:creationId xmlns:a16="http://schemas.microsoft.com/office/drawing/2014/main" id="{D492A3D4-7FFF-73F6-BC85-80F36474914F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DC33B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" name="TextBox 32">
              <a:extLst>
                <a:ext uri="{FF2B5EF4-FFF2-40B4-BE49-F238E27FC236}">
                  <a16:creationId xmlns:a16="http://schemas.microsoft.com/office/drawing/2014/main" id="{FA3549B0-DA18-B792-408D-DBC556B3D457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40"/>
                </a:lnSpc>
              </a:pPr>
              <a:r>
                <a:rPr lang="en-US" sz="19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Central Staff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1668" y="0"/>
            <a:ext cx="18456641" cy="6179020"/>
            <a:chOff x="0" y="0"/>
            <a:chExt cx="24608855" cy="8238693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21322" r="3083" b="35752"/>
            <a:stretch>
              <a:fillRect/>
            </a:stretch>
          </p:blipFill>
          <p:spPr>
            <a:xfrm>
              <a:off x="0" y="0"/>
              <a:ext cx="24608855" cy="8238693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1986635" y="7581900"/>
            <a:ext cx="14314730" cy="943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6000" b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 YOU KNOW YOUR SCHOOL BOARD?</a:t>
            </a:r>
          </a:p>
        </p:txBody>
      </p:sp>
      <p:sp>
        <p:nvSpPr>
          <p:cNvPr id="8" name="Freeform 8"/>
          <p:cNvSpPr/>
          <p:nvPr/>
        </p:nvSpPr>
        <p:spPr>
          <a:xfrm>
            <a:off x="551065" y="8652965"/>
            <a:ext cx="2528773" cy="1123899"/>
          </a:xfrm>
          <a:custGeom>
            <a:avLst/>
            <a:gdLst/>
            <a:ahLst/>
            <a:cxnLst/>
            <a:rect l="l" t="t" r="r" b="b"/>
            <a:pathLst>
              <a:path w="2528773" h="1123899">
                <a:moveTo>
                  <a:pt x="0" y="0"/>
                </a:moveTo>
                <a:lnTo>
                  <a:pt x="2528773" y="0"/>
                </a:lnTo>
                <a:lnTo>
                  <a:pt x="2528773" y="1123899"/>
                </a:lnTo>
                <a:lnTo>
                  <a:pt x="0" y="11238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986635" y="1415017"/>
            <a:ext cx="14314730" cy="943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60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 District School Board</a:t>
            </a:r>
          </a:p>
        </p:txBody>
      </p:sp>
      <p:sp>
        <p:nvSpPr>
          <p:cNvPr id="8" name="Freeform 8"/>
          <p:cNvSpPr/>
          <p:nvPr/>
        </p:nvSpPr>
        <p:spPr>
          <a:xfrm>
            <a:off x="551065" y="8652965"/>
            <a:ext cx="2528773" cy="1123899"/>
          </a:xfrm>
          <a:custGeom>
            <a:avLst/>
            <a:gdLst/>
            <a:ahLst/>
            <a:cxnLst/>
            <a:rect l="l" t="t" r="r" b="b"/>
            <a:pathLst>
              <a:path w="2528773" h="1123899">
                <a:moveTo>
                  <a:pt x="0" y="0"/>
                </a:moveTo>
                <a:lnTo>
                  <a:pt x="2528773" y="0"/>
                </a:lnTo>
                <a:lnTo>
                  <a:pt x="2528773" y="1123899"/>
                </a:lnTo>
                <a:lnTo>
                  <a:pt x="0" y="11238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172A81D-D3B8-42BE-8746-579309DD4ABE}"/>
              </a:ext>
            </a:extLst>
          </p:cNvPr>
          <p:cNvSpPr txBox="1">
            <a:spLocks/>
          </p:cNvSpPr>
          <p:nvPr/>
        </p:nvSpPr>
        <p:spPr>
          <a:xfrm>
            <a:off x="1531088" y="3067419"/>
            <a:ext cx="15225823" cy="4876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CUSTOMIZE THIS SLIDE FOR YOUR LOCAL BOARD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  <a:defRPr/>
            </a:pP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Suggested content includes:</a:t>
            </a:r>
          </a:p>
          <a:p>
            <a:pPr>
              <a:spcBef>
                <a:spcPts val="0"/>
              </a:spcBef>
              <a:defRPr/>
            </a:pPr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board facts and figures</a:t>
            </a:r>
          </a:p>
          <a:p>
            <a:pPr>
              <a:spcBef>
                <a:spcPts val="0"/>
              </a:spcBef>
              <a:defRPr/>
            </a:pPr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Board logo</a:t>
            </a:r>
          </a:p>
          <a:p>
            <a:pPr>
              <a:spcBef>
                <a:spcPts val="0"/>
              </a:spcBef>
              <a:defRPr/>
            </a:pPr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 of the Director of Education</a:t>
            </a:r>
          </a:p>
          <a:p>
            <a:pPr>
              <a:spcBef>
                <a:spcPts val="0"/>
              </a:spcBef>
              <a:defRPr/>
            </a:pPr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Photo/list of board of trustees</a:t>
            </a:r>
          </a:p>
          <a:p>
            <a:pPr>
              <a:spcBef>
                <a:spcPts val="0"/>
              </a:spcBef>
              <a:defRPr/>
            </a:pPr>
            <a:r>
              <a:rPr lang="en-US" alt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is the head office? What departments are located there?</a:t>
            </a:r>
          </a:p>
          <a:p>
            <a:pPr>
              <a:defRPr/>
            </a:pP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6737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986635" y="1415017"/>
            <a:ext cx="14314730" cy="943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60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 District School Board</a:t>
            </a:r>
          </a:p>
        </p:txBody>
      </p:sp>
      <p:sp>
        <p:nvSpPr>
          <p:cNvPr id="8" name="Freeform 8"/>
          <p:cNvSpPr/>
          <p:nvPr/>
        </p:nvSpPr>
        <p:spPr>
          <a:xfrm>
            <a:off x="551065" y="8652965"/>
            <a:ext cx="2528773" cy="1123899"/>
          </a:xfrm>
          <a:custGeom>
            <a:avLst/>
            <a:gdLst/>
            <a:ahLst/>
            <a:cxnLst/>
            <a:rect l="l" t="t" r="r" b="b"/>
            <a:pathLst>
              <a:path w="2528773" h="1123899">
                <a:moveTo>
                  <a:pt x="0" y="0"/>
                </a:moveTo>
                <a:lnTo>
                  <a:pt x="2528773" y="0"/>
                </a:lnTo>
                <a:lnTo>
                  <a:pt x="2528773" y="1123899"/>
                </a:lnTo>
                <a:lnTo>
                  <a:pt x="0" y="11238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172A81D-D3B8-42BE-8746-579309DD4ABE}"/>
              </a:ext>
            </a:extLst>
          </p:cNvPr>
          <p:cNvSpPr txBox="1">
            <a:spLocks/>
          </p:cNvSpPr>
          <p:nvPr/>
        </p:nvSpPr>
        <p:spPr>
          <a:xfrm>
            <a:off x="1531088" y="3067419"/>
            <a:ext cx="15225823" cy="4876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  <a:defRPr/>
            </a:pP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CUSTOMIZE THIS SLIDE FOR YOUR LOCAL BOARD</a:t>
            </a:r>
          </a:p>
          <a:p>
            <a:pPr>
              <a:spcBef>
                <a:spcPts val="0"/>
              </a:spcBef>
            </a:pPr>
            <a:endParaRPr lang="en-US" alt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Suggested content includes:</a:t>
            </a:r>
          </a:p>
          <a:p>
            <a:pPr>
              <a:spcBef>
                <a:spcPts val="0"/>
              </a:spcBef>
            </a:pPr>
            <a:r>
              <a:rPr lang="en-US" alt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 your board’s current priorities and main initiatives</a:t>
            </a:r>
          </a:p>
          <a:p>
            <a:pPr>
              <a:spcBef>
                <a:spcPts val="0"/>
              </a:spcBef>
            </a:pPr>
            <a:r>
              <a:rPr lang="en-US" alt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your board advisory committees here, including PIC, SEAC, Indigenous Education, etc.</a:t>
            </a:r>
          </a:p>
          <a:p>
            <a:pPr marL="0" indent="0">
              <a:buNone/>
            </a:pPr>
            <a:endParaRPr lang="en-US" alt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7963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986635" y="1415017"/>
            <a:ext cx="14314730" cy="943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60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 District School Board</a:t>
            </a:r>
          </a:p>
        </p:txBody>
      </p:sp>
      <p:sp>
        <p:nvSpPr>
          <p:cNvPr id="8" name="Freeform 8"/>
          <p:cNvSpPr/>
          <p:nvPr/>
        </p:nvSpPr>
        <p:spPr>
          <a:xfrm>
            <a:off x="551065" y="8652965"/>
            <a:ext cx="2528773" cy="1123899"/>
          </a:xfrm>
          <a:custGeom>
            <a:avLst/>
            <a:gdLst/>
            <a:ahLst/>
            <a:cxnLst/>
            <a:rect l="l" t="t" r="r" b="b"/>
            <a:pathLst>
              <a:path w="2528773" h="1123899">
                <a:moveTo>
                  <a:pt x="0" y="0"/>
                </a:moveTo>
                <a:lnTo>
                  <a:pt x="2528773" y="0"/>
                </a:lnTo>
                <a:lnTo>
                  <a:pt x="2528773" y="1123899"/>
                </a:lnTo>
                <a:lnTo>
                  <a:pt x="0" y="11238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172A81D-D3B8-42BE-8746-579309DD4ABE}"/>
              </a:ext>
            </a:extLst>
          </p:cNvPr>
          <p:cNvSpPr txBox="1">
            <a:spLocks/>
          </p:cNvSpPr>
          <p:nvPr/>
        </p:nvSpPr>
        <p:spPr>
          <a:xfrm>
            <a:off x="1531088" y="3067419"/>
            <a:ext cx="15225823" cy="4876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CUSTOMIZE THIS SLIDE FOR YOUR LOCAL BOARD</a:t>
            </a:r>
          </a:p>
          <a:p>
            <a:pPr marL="0" indent="0" algn="ctr">
              <a:buNone/>
            </a:pP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Suggested content includes:</a:t>
            </a:r>
          </a:p>
          <a:p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Highlighting a key program, photos, videos</a:t>
            </a:r>
          </a:p>
          <a:p>
            <a:pPr marL="0" indent="0">
              <a:buNone/>
            </a:pP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0586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467600" y="0"/>
            <a:ext cx="5365076" cy="10287000"/>
            <a:chOff x="0" y="0"/>
            <a:chExt cx="7153435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l="10811" r="10811"/>
            <a:stretch>
              <a:fillRect/>
            </a:stretch>
          </p:blipFill>
          <p:spPr>
            <a:xfrm>
              <a:off x="0" y="0"/>
              <a:ext cx="7153435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2922924" y="0"/>
            <a:ext cx="5365076" cy="5102502"/>
            <a:chOff x="0" y="0"/>
            <a:chExt cx="7153435" cy="6803336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l="14951" r="14951"/>
            <a:stretch>
              <a:fillRect/>
            </a:stretch>
          </p:blipFill>
          <p:spPr>
            <a:xfrm>
              <a:off x="0" y="0"/>
              <a:ext cx="7153435" cy="6803336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2922924" y="5184498"/>
            <a:ext cx="5365076" cy="5102502"/>
            <a:chOff x="0" y="0"/>
            <a:chExt cx="7153435" cy="6803336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/>
            <a:srcRect l="14907" r="14907"/>
            <a:stretch>
              <a:fillRect/>
            </a:stretch>
          </p:blipFill>
          <p:spPr>
            <a:xfrm>
              <a:off x="0" y="0"/>
              <a:ext cx="7153435" cy="6803336"/>
            </a:xfrm>
            <a:prstGeom prst="rect">
              <a:avLst/>
            </a:prstGeom>
          </p:spPr>
        </p:pic>
      </p:grpSp>
      <p:sp>
        <p:nvSpPr>
          <p:cNvPr id="8" name="TextBox 8"/>
          <p:cNvSpPr txBox="1"/>
          <p:nvPr/>
        </p:nvSpPr>
        <p:spPr>
          <a:xfrm>
            <a:off x="1028700" y="2552700"/>
            <a:ext cx="5276424" cy="5029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00"/>
              </a:lnSpc>
            </a:pPr>
            <a:r>
              <a:rPr lang="en-US" sz="5400" b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WHAT DO </a:t>
            </a:r>
            <a:r>
              <a:rPr lang="en-US" sz="5400" b="1" u="sng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YOU </a:t>
            </a:r>
            <a:r>
              <a:rPr lang="en-US" sz="5400" b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THINK ARE SOME ISSUES RELATED TO EDUCATION?</a:t>
            </a:r>
          </a:p>
        </p:txBody>
      </p:sp>
      <p:sp>
        <p:nvSpPr>
          <p:cNvPr id="13" name="Freeform 13"/>
          <p:cNvSpPr/>
          <p:nvPr/>
        </p:nvSpPr>
        <p:spPr>
          <a:xfrm>
            <a:off x="5307243" y="1028700"/>
            <a:ext cx="1791541" cy="1455627"/>
          </a:xfrm>
          <a:custGeom>
            <a:avLst/>
            <a:gdLst/>
            <a:ahLst/>
            <a:cxnLst/>
            <a:rect l="l" t="t" r="r" b="b"/>
            <a:pathLst>
              <a:path w="1791541" h="1455627">
                <a:moveTo>
                  <a:pt x="0" y="0"/>
                </a:moveTo>
                <a:lnTo>
                  <a:pt x="1791541" y="0"/>
                </a:lnTo>
                <a:lnTo>
                  <a:pt x="1791541" y="1455626"/>
                </a:lnTo>
                <a:lnTo>
                  <a:pt x="0" y="14556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2454764A-EC59-4CF7-B286-9C38EA04696B}"/>
              </a:ext>
            </a:extLst>
          </p:cNvPr>
          <p:cNvSpPr/>
          <p:nvPr/>
        </p:nvSpPr>
        <p:spPr>
          <a:xfrm>
            <a:off x="551065" y="8652965"/>
            <a:ext cx="2528773" cy="1123899"/>
          </a:xfrm>
          <a:custGeom>
            <a:avLst/>
            <a:gdLst/>
            <a:ahLst/>
            <a:cxnLst/>
            <a:rect l="l" t="t" r="r" b="b"/>
            <a:pathLst>
              <a:path w="2528773" h="1123899">
                <a:moveTo>
                  <a:pt x="0" y="0"/>
                </a:moveTo>
                <a:lnTo>
                  <a:pt x="2528773" y="0"/>
                </a:lnTo>
                <a:lnTo>
                  <a:pt x="2528773" y="1123899"/>
                </a:lnTo>
                <a:lnTo>
                  <a:pt x="0" y="11238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49329" y="0"/>
            <a:ext cx="7438671" cy="10287000"/>
            <a:chOff x="0" y="0"/>
            <a:chExt cx="9918228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0937" r="20937"/>
            <a:stretch>
              <a:fillRect/>
            </a:stretch>
          </p:blipFill>
          <p:spPr>
            <a:xfrm>
              <a:off x="0" y="0"/>
              <a:ext cx="9918228" cy="13716000"/>
            </a:xfrm>
            <a:prstGeom prst="rect">
              <a:avLst/>
            </a:prstGeom>
          </p:spPr>
        </p:pic>
      </p:grpSp>
      <p:sp>
        <p:nvSpPr>
          <p:cNvPr id="7" name="Freeform 7"/>
          <p:cNvSpPr/>
          <p:nvPr/>
        </p:nvSpPr>
        <p:spPr>
          <a:xfrm>
            <a:off x="551065" y="361976"/>
            <a:ext cx="2528773" cy="1123899"/>
          </a:xfrm>
          <a:custGeom>
            <a:avLst/>
            <a:gdLst/>
            <a:ahLst/>
            <a:cxnLst/>
            <a:rect l="l" t="t" r="r" b="b"/>
            <a:pathLst>
              <a:path w="2528773" h="1123899">
                <a:moveTo>
                  <a:pt x="0" y="0"/>
                </a:moveTo>
                <a:lnTo>
                  <a:pt x="2528773" y="0"/>
                </a:lnTo>
                <a:lnTo>
                  <a:pt x="2528773" y="1123898"/>
                </a:lnTo>
                <a:lnTo>
                  <a:pt x="0" y="11238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419543" y="2379265"/>
            <a:ext cx="9045479" cy="1716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99"/>
              </a:lnSpc>
            </a:pPr>
            <a:r>
              <a:rPr lang="en-US" sz="5500" b="1">
                <a:solidFill>
                  <a:srgbClr val="08080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BRIEF HISTORY OF </a:t>
            </a:r>
          </a:p>
          <a:p>
            <a:pPr>
              <a:lnSpc>
                <a:spcPts val="6999"/>
              </a:lnSpc>
            </a:pPr>
            <a:r>
              <a:rPr lang="en-US" sz="5500" b="1">
                <a:solidFill>
                  <a:srgbClr val="08080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SCHOOL BOARD TRUSTEES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19543" y="4607869"/>
            <a:ext cx="8651983" cy="3253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3249"/>
              </a:lnSpc>
              <a:buFont typeface="Arial"/>
              <a:buChar char="•"/>
            </a:pP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board trustees are the oldest form of elected representation in Ontario. </a:t>
            </a:r>
          </a:p>
          <a:p>
            <a:pPr marL="539749" lvl="1" indent="-269875">
              <a:lnSpc>
                <a:spcPts val="3249"/>
              </a:lnSpc>
              <a:buFont typeface="Arial"/>
              <a:buChar char="•"/>
            </a:pP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office has been in existence since 1807 and represents citizens in the education decision-making process.</a:t>
            </a:r>
          </a:p>
          <a:p>
            <a:pPr marL="539749" lvl="1" indent="-269875">
              <a:lnSpc>
                <a:spcPts val="3249"/>
              </a:lnSpc>
              <a:buFont typeface="Arial"/>
              <a:buChar char="•"/>
            </a:pP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election of school board trustees is governed by the </a:t>
            </a:r>
            <a:r>
              <a:rPr lang="en-US" sz="2499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Act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the </a:t>
            </a:r>
            <a:r>
              <a:rPr lang="en-US" sz="2499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Municipal Elections Act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1996. Both are the laws or rules that trustees follow.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203234" y="9176815"/>
            <a:ext cx="4004248" cy="617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08"/>
              </a:lnSpc>
              <a:spcBef>
                <a:spcPct val="0"/>
              </a:spcBef>
            </a:pPr>
            <a:r>
              <a:rPr lang="en-US" sz="1929" i="1">
                <a:solidFill>
                  <a:srgbClr val="F7F3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Meeting of the School Trustees</a:t>
            </a:r>
          </a:p>
          <a:p>
            <a:pPr>
              <a:lnSpc>
                <a:spcPts val="2508"/>
              </a:lnSpc>
              <a:spcBef>
                <a:spcPct val="0"/>
              </a:spcBef>
            </a:pPr>
            <a:r>
              <a:rPr lang="en-US" sz="1929" i="1">
                <a:solidFill>
                  <a:srgbClr val="F7F3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Robert Harris,1885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467600" y="0"/>
            <a:ext cx="5365076" cy="10287000"/>
            <a:chOff x="0" y="0"/>
            <a:chExt cx="7153435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0811" r="10811"/>
            <a:stretch>
              <a:fillRect/>
            </a:stretch>
          </p:blipFill>
          <p:spPr>
            <a:xfrm>
              <a:off x="0" y="0"/>
              <a:ext cx="7153435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2922924" y="0"/>
            <a:ext cx="5365076" cy="5102502"/>
            <a:chOff x="0" y="0"/>
            <a:chExt cx="7153435" cy="6803336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14951" r="14951"/>
            <a:stretch>
              <a:fillRect/>
            </a:stretch>
          </p:blipFill>
          <p:spPr>
            <a:xfrm>
              <a:off x="0" y="0"/>
              <a:ext cx="7153435" cy="6803336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2922924" y="5184498"/>
            <a:ext cx="5365076" cy="5102502"/>
            <a:chOff x="0" y="0"/>
            <a:chExt cx="7153435" cy="6803336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 l="14907" r="14907"/>
            <a:stretch>
              <a:fillRect/>
            </a:stretch>
          </p:blipFill>
          <p:spPr>
            <a:xfrm>
              <a:off x="0" y="0"/>
              <a:ext cx="7153435" cy="6803336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>
            <a:off x="7467600" y="0"/>
            <a:ext cx="5365076" cy="1485874"/>
            <a:chOff x="0" y="0"/>
            <a:chExt cx="1413024" cy="39134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413024" cy="391341"/>
            </a:xfrm>
            <a:custGeom>
              <a:avLst/>
              <a:gdLst/>
              <a:ahLst/>
              <a:cxnLst/>
              <a:rect l="l" t="t" r="r" b="b"/>
              <a:pathLst>
                <a:path w="1413024" h="391341">
                  <a:moveTo>
                    <a:pt x="0" y="0"/>
                  </a:moveTo>
                  <a:lnTo>
                    <a:pt x="1413024" y="0"/>
                  </a:lnTo>
                  <a:lnTo>
                    <a:pt x="1413024" y="391341"/>
                  </a:lnTo>
                  <a:lnTo>
                    <a:pt x="0" y="39134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anchor="ctr"/>
            <a:lstStyle/>
            <a:p>
              <a:pPr algn="ctr"/>
              <a:r>
                <a:rPr lang="en-US" sz="35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Capital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60"/>
                </a:lnSpc>
              </a:pPr>
              <a:endParaRPr lang="en-US" sz="3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467600" y="1485874"/>
            <a:ext cx="5365076" cy="1485874"/>
            <a:chOff x="0" y="0"/>
            <a:chExt cx="1413024" cy="39134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413024" cy="391341"/>
            </a:xfrm>
            <a:custGeom>
              <a:avLst/>
              <a:gdLst/>
              <a:ahLst/>
              <a:cxnLst/>
              <a:rect l="l" t="t" r="r" b="b"/>
              <a:pathLst>
                <a:path w="1413024" h="391341">
                  <a:moveTo>
                    <a:pt x="0" y="0"/>
                  </a:moveTo>
                  <a:lnTo>
                    <a:pt x="1413024" y="0"/>
                  </a:lnTo>
                  <a:lnTo>
                    <a:pt x="1413024" y="391341"/>
                  </a:lnTo>
                  <a:lnTo>
                    <a:pt x="0" y="391341"/>
                  </a:lnTo>
                  <a:close/>
                </a:path>
              </a:pathLst>
            </a:custGeom>
            <a:solidFill>
              <a:srgbClr val="FDC33B"/>
            </a:solidFill>
          </p:spPr>
          <p:txBody>
            <a:bodyPr lIns="91440" tIns="45720" rIns="91440" bIns="45720" anchor="ctr"/>
            <a:lstStyle/>
            <a:p>
              <a:pPr algn="ctr"/>
              <a:r>
                <a:rPr lang="en-US" sz="3500" dirty="0">
                  <a:solidFill>
                    <a:srgbClr val="000000"/>
                  </a:solidFill>
                  <a:latin typeface="Arial"/>
                  <a:cs typeface="Arial"/>
                </a:rPr>
                <a:t>Child care</a:t>
              </a:r>
              <a:endParaRPr lang="en-US" sz="350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60"/>
                </a:lnSpc>
              </a:pPr>
              <a:endParaRPr lang="en-US"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7467600" y="2754757"/>
            <a:ext cx="5365076" cy="3303095"/>
            <a:chOff x="0" y="-57150"/>
            <a:chExt cx="1413024" cy="86995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413024" cy="462306"/>
            </a:xfrm>
            <a:custGeom>
              <a:avLst/>
              <a:gdLst/>
              <a:ahLst/>
              <a:cxnLst/>
              <a:rect l="l" t="t" r="r" b="b"/>
              <a:pathLst>
                <a:path w="1413024" h="462306">
                  <a:moveTo>
                    <a:pt x="0" y="0"/>
                  </a:moveTo>
                  <a:lnTo>
                    <a:pt x="1413024" y="0"/>
                  </a:lnTo>
                  <a:lnTo>
                    <a:pt x="1413024" y="462306"/>
                  </a:lnTo>
                  <a:lnTo>
                    <a:pt x="0" y="462306"/>
                  </a:lnTo>
                  <a:close/>
                </a:path>
              </a:pathLst>
            </a:custGeom>
            <a:solidFill>
              <a:srgbClr val="E3E1DC"/>
            </a:solidFill>
          </p:spPr>
          <p:txBody>
            <a:bodyPr anchor="ctr"/>
            <a:lstStyle/>
            <a:p>
              <a:pPr algn="ctr">
                <a:lnSpc>
                  <a:spcPts val="4159"/>
                </a:lnSpc>
              </a:pPr>
              <a:r>
                <a:rPr lang="en-US" sz="35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Children and Youth Mental Health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59"/>
                </a:lnSpc>
              </a:pPr>
              <a:endParaRPr lang="en-US" sz="3199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7467600" y="4510074"/>
            <a:ext cx="5365076" cy="3303092"/>
            <a:chOff x="0" y="-57150"/>
            <a:chExt cx="1413024" cy="869950"/>
          </a:xfrm>
        </p:grpSpPr>
        <p:sp>
          <p:nvSpPr>
            <p:cNvPr id="23" name="Freeform 23"/>
            <p:cNvSpPr/>
            <p:nvPr/>
          </p:nvSpPr>
          <p:spPr>
            <a:xfrm>
              <a:off x="0" y="-3010"/>
              <a:ext cx="1413024" cy="544279"/>
            </a:xfrm>
            <a:custGeom>
              <a:avLst/>
              <a:gdLst/>
              <a:ahLst/>
              <a:cxnLst/>
              <a:rect l="l" t="t" r="r" b="b"/>
              <a:pathLst>
                <a:path w="1413024" h="517186">
                  <a:moveTo>
                    <a:pt x="0" y="0"/>
                  </a:moveTo>
                  <a:lnTo>
                    <a:pt x="1413024" y="0"/>
                  </a:lnTo>
                  <a:lnTo>
                    <a:pt x="1413024" y="517186"/>
                  </a:lnTo>
                  <a:lnTo>
                    <a:pt x="0" y="5171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="ctr"/>
            <a:lstStyle/>
            <a:p>
              <a:pPr algn="ctr"/>
              <a:r>
                <a:rPr lang="en-US" sz="35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Equity, Diversity, and Inclusion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60"/>
                </a:lnSpc>
                <a:spcBef>
                  <a:spcPct val="0"/>
                </a:spcBef>
              </a:pPr>
              <a:endParaRPr lang="en-US" sz="3500" u="none" strike="noStrike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7467600" y="6690756"/>
            <a:ext cx="5365076" cy="1829301"/>
            <a:chOff x="0" y="0"/>
            <a:chExt cx="1413024" cy="481791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413024" cy="481791"/>
            </a:xfrm>
            <a:custGeom>
              <a:avLst/>
              <a:gdLst/>
              <a:ahLst/>
              <a:cxnLst/>
              <a:rect l="l" t="t" r="r" b="b"/>
              <a:pathLst>
                <a:path w="1413024" h="481791">
                  <a:moveTo>
                    <a:pt x="0" y="0"/>
                  </a:moveTo>
                  <a:lnTo>
                    <a:pt x="1413024" y="0"/>
                  </a:lnTo>
                  <a:lnTo>
                    <a:pt x="1413024" y="481791"/>
                  </a:lnTo>
                  <a:lnTo>
                    <a:pt x="0" y="481791"/>
                  </a:lnTo>
                  <a:close/>
                </a:path>
              </a:pathLst>
            </a:custGeom>
            <a:solidFill>
              <a:srgbClr val="FDC33B"/>
            </a:solidFill>
          </p:spPr>
          <p:txBody>
            <a:bodyPr anchor="ctr"/>
            <a:lstStyle/>
            <a:p>
              <a:pPr algn="ctr"/>
              <a:r>
                <a:rPr lang="en-US" sz="35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Facilities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60"/>
                </a:lnSpc>
              </a:pPr>
              <a:endParaRPr lang="en-US"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7467600" y="8520057"/>
            <a:ext cx="5365076" cy="1766943"/>
            <a:chOff x="0" y="0"/>
            <a:chExt cx="1413024" cy="465368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413024" cy="465368"/>
            </a:xfrm>
            <a:custGeom>
              <a:avLst/>
              <a:gdLst/>
              <a:ahLst/>
              <a:cxnLst/>
              <a:rect l="l" t="t" r="r" b="b"/>
              <a:pathLst>
                <a:path w="1413024" h="465368">
                  <a:moveTo>
                    <a:pt x="0" y="0"/>
                  </a:moveTo>
                  <a:lnTo>
                    <a:pt x="1413024" y="0"/>
                  </a:lnTo>
                  <a:lnTo>
                    <a:pt x="1413024" y="465368"/>
                  </a:lnTo>
                  <a:lnTo>
                    <a:pt x="0" y="465368"/>
                  </a:lnTo>
                  <a:close/>
                </a:path>
              </a:pathLst>
            </a:custGeom>
            <a:solidFill>
              <a:srgbClr val="E3E1DC"/>
            </a:solidFill>
          </p:spPr>
          <p:txBody>
            <a:bodyPr anchor="ctr"/>
            <a:lstStyle/>
            <a:p>
              <a:pPr algn="ctr"/>
              <a:r>
                <a:rPr lang="en-US" sz="35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Healthy Schools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60"/>
                </a:lnSpc>
              </a:pPr>
              <a:endParaRPr lang="en-US"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2922924" y="1450948"/>
            <a:ext cx="5365076" cy="3413473"/>
            <a:chOff x="0" y="-86221"/>
            <a:chExt cx="1413024" cy="899021"/>
          </a:xfrm>
        </p:grpSpPr>
        <p:sp>
          <p:nvSpPr>
            <p:cNvPr id="32" name="Freeform 32"/>
            <p:cNvSpPr/>
            <p:nvPr/>
          </p:nvSpPr>
          <p:spPr>
            <a:xfrm>
              <a:off x="0" y="-86221"/>
              <a:ext cx="1413024" cy="399386"/>
            </a:xfrm>
            <a:custGeom>
              <a:avLst/>
              <a:gdLst/>
              <a:ahLst/>
              <a:cxnLst/>
              <a:rect l="l" t="t" r="r" b="b"/>
              <a:pathLst>
                <a:path w="1413024" h="450562">
                  <a:moveTo>
                    <a:pt x="0" y="0"/>
                  </a:moveTo>
                  <a:lnTo>
                    <a:pt x="1413024" y="0"/>
                  </a:lnTo>
                  <a:lnTo>
                    <a:pt x="1413024" y="450562"/>
                  </a:lnTo>
                  <a:lnTo>
                    <a:pt x="0" y="450562"/>
                  </a:lnTo>
                  <a:close/>
                </a:path>
              </a:pathLst>
            </a:custGeom>
            <a:solidFill>
              <a:srgbClr val="FDC33B"/>
            </a:solidFill>
          </p:spPr>
          <p:txBody>
            <a:bodyPr anchor="ctr"/>
            <a:lstStyle/>
            <a:p>
              <a:pPr algn="ctr"/>
              <a:r>
                <a:rPr lang="en-US" sz="35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Indigenous Education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60"/>
                </a:lnSpc>
              </a:pPr>
              <a:endParaRPr lang="en-US" sz="3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2927028" y="-220568"/>
            <a:ext cx="5365076" cy="3223080"/>
            <a:chOff x="0" y="-57150"/>
            <a:chExt cx="1413024" cy="869950"/>
          </a:xfrm>
        </p:grpSpPr>
        <p:sp>
          <p:nvSpPr>
            <p:cNvPr id="35" name="Freeform 35"/>
            <p:cNvSpPr/>
            <p:nvPr/>
          </p:nvSpPr>
          <p:spPr>
            <a:xfrm>
              <a:off x="0" y="3085"/>
              <a:ext cx="1413024" cy="407578"/>
            </a:xfrm>
            <a:custGeom>
              <a:avLst/>
              <a:gdLst/>
              <a:ahLst/>
              <a:cxnLst/>
              <a:rect l="l" t="t" r="r" b="b"/>
              <a:pathLst>
                <a:path w="1413024" h="468364">
                  <a:moveTo>
                    <a:pt x="0" y="0"/>
                  </a:moveTo>
                  <a:lnTo>
                    <a:pt x="1413024" y="0"/>
                  </a:lnTo>
                  <a:lnTo>
                    <a:pt x="1413024" y="468364"/>
                  </a:lnTo>
                  <a:lnTo>
                    <a:pt x="0" y="46836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="ctr"/>
            <a:lstStyle/>
            <a:p>
              <a:pPr algn="ctr"/>
              <a:r>
                <a:rPr lang="en-US" sz="35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Special Education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60"/>
                </a:lnSpc>
                <a:spcBef>
                  <a:spcPct val="0"/>
                </a:spcBef>
              </a:pPr>
              <a:endParaRPr lang="en-US" sz="3200" u="none" strike="noStrike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2922924" y="2965914"/>
            <a:ext cx="5365076" cy="3497577"/>
            <a:chOff x="-33114" y="-87300"/>
            <a:chExt cx="1413024" cy="900100"/>
          </a:xfrm>
        </p:grpSpPr>
        <p:sp>
          <p:nvSpPr>
            <p:cNvPr id="38" name="Freeform 38"/>
            <p:cNvSpPr/>
            <p:nvPr/>
          </p:nvSpPr>
          <p:spPr>
            <a:xfrm>
              <a:off x="-33114" y="-87300"/>
              <a:ext cx="1413024" cy="451056"/>
            </a:xfrm>
            <a:custGeom>
              <a:avLst/>
              <a:gdLst/>
              <a:ahLst/>
              <a:cxnLst/>
              <a:rect l="l" t="t" r="r" b="b"/>
              <a:pathLst>
                <a:path w="1413024" h="420952">
                  <a:moveTo>
                    <a:pt x="0" y="0"/>
                  </a:moveTo>
                  <a:lnTo>
                    <a:pt x="1413024" y="0"/>
                  </a:lnTo>
                  <a:lnTo>
                    <a:pt x="1413024" y="420952"/>
                  </a:lnTo>
                  <a:lnTo>
                    <a:pt x="0" y="420952"/>
                  </a:lnTo>
                  <a:close/>
                </a:path>
              </a:pathLst>
            </a:custGeom>
            <a:solidFill>
              <a:srgbClr val="E3E1DC"/>
            </a:solidFill>
          </p:spPr>
          <p:txBody>
            <a:bodyPr anchor="ctr"/>
            <a:lstStyle/>
            <a:p>
              <a:pPr algn="ctr"/>
              <a:r>
                <a:rPr lang="en-US" sz="35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Student Achievement</a:t>
              </a:r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60"/>
                </a:lnSpc>
              </a:pPr>
              <a:endParaRPr lang="en-US" sz="3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2922924" y="4713224"/>
            <a:ext cx="5365076" cy="2032271"/>
            <a:chOff x="0" y="0"/>
            <a:chExt cx="1413024" cy="517186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1413024" cy="517186"/>
            </a:xfrm>
            <a:custGeom>
              <a:avLst/>
              <a:gdLst/>
              <a:ahLst/>
              <a:cxnLst/>
              <a:rect l="l" t="t" r="r" b="b"/>
              <a:pathLst>
                <a:path w="1413024" h="517186">
                  <a:moveTo>
                    <a:pt x="0" y="0"/>
                  </a:moveTo>
                  <a:lnTo>
                    <a:pt x="1413024" y="0"/>
                  </a:lnTo>
                  <a:lnTo>
                    <a:pt x="1413024" y="517186"/>
                  </a:lnTo>
                  <a:lnTo>
                    <a:pt x="0" y="5171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="ctr"/>
            <a:lstStyle/>
            <a:p>
              <a:pPr algn="ctr"/>
              <a:r>
                <a:rPr lang="en-US" sz="35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Well-being</a:t>
              </a:r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60"/>
                </a:lnSpc>
                <a:spcBef>
                  <a:spcPct val="0"/>
                </a:spcBef>
              </a:pPr>
              <a:endParaRPr lang="en-US" sz="3500" u="none" strike="noStrike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2922924" y="6449912"/>
            <a:ext cx="5365076" cy="3570395"/>
            <a:chOff x="0" y="-57150"/>
            <a:chExt cx="1413024" cy="869950"/>
          </a:xfrm>
        </p:grpSpPr>
        <p:sp>
          <p:nvSpPr>
            <p:cNvPr id="44" name="Freeform 44"/>
            <p:cNvSpPr/>
            <p:nvPr/>
          </p:nvSpPr>
          <p:spPr>
            <a:xfrm>
              <a:off x="0" y="2785"/>
              <a:ext cx="1413024" cy="446396"/>
            </a:xfrm>
            <a:custGeom>
              <a:avLst/>
              <a:gdLst/>
              <a:ahLst/>
              <a:cxnLst/>
              <a:rect l="l" t="t" r="r" b="b"/>
              <a:pathLst>
                <a:path w="1413024" h="446396">
                  <a:moveTo>
                    <a:pt x="0" y="0"/>
                  </a:moveTo>
                  <a:lnTo>
                    <a:pt x="1413024" y="0"/>
                  </a:lnTo>
                  <a:lnTo>
                    <a:pt x="1413024" y="446396"/>
                  </a:lnTo>
                  <a:lnTo>
                    <a:pt x="0" y="446396"/>
                  </a:lnTo>
                  <a:close/>
                </a:path>
              </a:pathLst>
            </a:custGeom>
            <a:solidFill>
              <a:srgbClr val="FDC33B"/>
            </a:solidFill>
          </p:spPr>
          <p:txBody>
            <a:bodyPr anchor="ctr"/>
            <a:lstStyle/>
            <a:p>
              <a:pPr algn="ctr"/>
              <a:r>
                <a:rPr lang="en-US" sz="35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Transportation</a:t>
              </a:r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60"/>
                </a:lnSpc>
              </a:pPr>
              <a:endParaRPr lang="en-US" sz="3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9" name="TextBox 8">
            <a:extLst>
              <a:ext uri="{FF2B5EF4-FFF2-40B4-BE49-F238E27FC236}">
                <a16:creationId xmlns:a16="http://schemas.microsoft.com/office/drawing/2014/main" id="{5ADE9AB7-C3EC-4201-8049-16D08EBB8536}"/>
              </a:ext>
            </a:extLst>
          </p:cNvPr>
          <p:cNvSpPr txBox="1"/>
          <p:nvPr/>
        </p:nvSpPr>
        <p:spPr>
          <a:xfrm>
            <a:off x="1295400" y="3626856"/>
            <a:ext cx="5276424" cy="2978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00"/>
              </a:lnSpc>
            </a:pPr>
            <a:r>
              <a:rPr lang="en-US" sz="6000" b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SOME ISSUES RELATED TO EDUCATION</a:t>
            </a:r>
          </a:p>
        </p:txBody>
      </p:sp>
      <p:grpSp>
        <p:nvGrpSpPr>
          <p:cNvPr id="50" name="Group 37">
            <a:extLst>
              <a:ext uri="{FF2B5EF4-FFF2-40B4-BE49-F238E27FC236}">
                <a16:creationId xmlns:a16="http://schemas.microsoft.com/office/drawing/2014/main" id="{912FC81C-051F-4E0E-8438-B61636F50C1C}"/>
              </a:ext>
            </a:extLst>
          </p:cNvPr>
          <p:cNvGrpSpPr/>
          <p:nvPr/>
        </p:nvGrpSpPr>
        <p:grpSpPr>
          <a:xfrm>
            <a:off x="12922925" y="3107061"/>
            <a:ext cx="5365076" cy="7179938"/>
            <a:chOff x="-40138" y="-57150"/>
            <a:chExt cx="1413024" cy="1803712"/>
          </a:xfrm>
        </p:grpSpPr>
        <p:sp>
          <p:nvSpPr>
            <p:cNvPr id="51" name="Freeform 38">
              <a:extLst>
                <a:ext uri="{FF2B5EF4-FFF2-40B4-BE49-F238E27FC236}">
                  <a16:creationId xmlns:a16="http://schemas.microsoft.com/office/drawing/2014/main" id="{08771C7B-4746-4AF3-A23B-2CDC3521EB94}"/>
                </a:ext>
              </a:extLst>
            </p:cNvPr>
            <p:cNvSpPr/>
            <p:nvPr/>
          </p:nvSpPr>
          <p:spPr>
            <a:xfrm>
              <a:off x="-40138" y="1302639"/>
              <a:ext cx="1413024" cy="443923"/>
            </a:xfrm>
            <a:custGeom>
              <a:avLst/>
              <a:gdLst/>
              <a:ahLst/>
              <a:cxnLst/>
              <a:rect l="l" t="t" r="r" b="b"/>
              <a:pathLst>
                <a:path w="1413024" h="420952">
                  <a:moveTo>
                    <a:pt x="0" y="0"/>
                  </a:moveTo>
                  <a:lnTo>
                    <a:pt x="1413024" y="0"/>
                  </a:lnTo>
                  <a:lnTo>
                    <a:pt x="1413024" y="420952"/>
                  </a:lnTo>
                  <a:lnTo>
                    <a:pt x="0" y="420952"/>
                  </a:lnTo>
                  <a:close/>
                </a:path>
              </a:pathLst>
            </a:custGeom>
            <a:solidFill>
              <a:srgbClr val="E3E1DC"/>
            </a:solidFill>
          </p:spPr>
          <p:txBody>
            <a:bodyPr anchor="ctr"/>
            <a:lstStyle/>
            <a:p>
              <a:pPr algn="ctr"/>
              <a:r>
                <a:rPr lang="en-US" sz="35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Technology</a:t>
              </a:r>
            </a:p>
          </p:txBody>
        </p:sp>
        <p:sp>
          <p:nvSpPr>
            <p:cNvPr id="52" name="TextBox 39">
              <a:extLst>
                <a:ext uri="{FF2B5EF4-FFF2-40B4-BE49-F238E27FC236}">
                  <a16:creationId xmlns:a16="http://schemas.microsoft.com/office/drawing/2014/main" id="{DD3ABAF4-46A0-4415-BFFC-D72DA2D8A615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60"/>
                </a:lnSpc>
              </a:pPr>
              <a:endParaRPr lang="en-US" sz="3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3" name="Freeform 8">
            <a:extLst>
              <a:ext uri="{FF2B5EF4-FFF2-40B4-BE49-F238E27FC236}">
                <a16:creationId xmlns:a16="http://schemas.microsoft.com/office/drawing/2014/main" id="{F84F1EED-6E7E-46A2-A0C0-5F927BFA425B}"/>
              </a:ext>
            </a:extLst>
          </p:cNvPr>
          <p:cNvSpPr/>
          <p:nvPr/>
        </p:nvSpPr>
        <p:spPr>
          <a:xfrm>
            <a:off x="551065" y="8652965"/>
            <a:ext cx="2528773" cy="1123899"/>
          </a:xfrm>
          <a:custGeom>
            <a:avLst/>
            <a:gdLst/>
            <a:ahLst/>
            <a:cxnLst/>
            <a:rect l="l" t="t" r="r" b="b"/>
            <a:pathLst>
              <a:path w="2528773" h="1123899">
                <a:moveTo>
                  <a:pt x="0" y="0"/>
                </a:moveTo>
                <a:lnTo>
                  <a:pt x="2528773" y="0"/>
                </a:lnTo>
                <a:lnTo>
                  <a:pt x="2528773" y="1123899"/>
                </a:lnTo>
                <a:lnTo>
                  <a:pt x="0" y="11238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551065" y="361976"/>
            <a:ext cx="2528773" cy="1123899"/>
          </a:xfrm>
          <a:custGeom>
            <a:avLst/>
            <a:gdLst/>
            <a:ahLst/>
            <a:cxnLst/>
            <a:rect l="l" t="t" r="r" b="b"/>
            <a:pathLst>
              <a:path w="2528773" h="1123899">
                <a:moveTo>
                  <a:pt x="0" y="0"/>
                </a:moveTo>
                <a:lnTo>
                  <a:pt x="2528773" y="0"/>
                </a:lnTo>
                <a:lnTo>
                  <a:pt x="2528773" y="1123898"/>
                </a:lnTo>
                <a:lnTo>
                  <a:pt x="0" y="11238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551065" y="3181007"/>
            <a:ext cx="8592935" cy="5924893"/>
            <a:chOff x="0" y="0"/>
            <a:chExt cx="2263160" cy="156046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63160" cy="1560466"/>
            </a:xfrm>
            <a:custGeom>
              <a:avLst/>
              <a:gdLst/>
              <a:ahLst/>
              <a:cxnLst/>
              <a:rect l="l" t="t" r="r" b="b"/>
              <a:pathLst>
                <a:path w="2263160" h="1560466">
                  <a:moveTo>
                    <a:pt x="0" y="0"/>
                  </a:moveTo>
                  <a:lnTo>
                    <a:pt x="2263160" y="0"/>
                  </a:lnTo>
                  <a:lnTo>
                    <a:pt x="2263160" y="1560466"/>
                  </a:lnTo>
                  <a:lnTo>
                    <a:pt x="0" y="1560466"/>
                  </a:lnTo>
                  <a:close/>
                </a:path>
              </a:pathLst>
            </a:custGeom>
            <a:solidFill>
              <a:srgbClr val="FDC33B"/>
            </a:solidFill>
          </p:spPr>
          <p:txBody>
            <a:bodyPr anchor="t"/>
            <a:lstStyle/>
            <a:p>
              <a:pPr marL="269874" lvl="1" algn="ctr">
                <a:lnSpc>
                  <a:spcPts val="3249"/>
                </a:lnSpc>
              </a:pPr>
              <a:endParaRPr lang="en-US" sz="6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69874" lvl="1" algn="ctr">
                <a:lnSpc>
                  <a:spcPts val="3249"/>
                </a:lnSpc>
              </a:pPr>
              <a:endParaRPr lang="en-US" sz="6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69874" lvl="1" algn="ctr">
                <a:lnSpc>
                  <a:spcPts val="3249"/>
                </a:lnSpc>
              </a:pPr>
              <a:endParaRPr lang="en-US" sz="6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69874" lvl="1" algn="ctr">
                <a:lnSpc>
                  <a:spcPts val="3249"/>
                </a:lnSpc>
              </a:pPr>
              <a:r>
                <a:rPr lang="en-US" sz="6000" b="1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POLICIES</a:t>
              </a:r>
            </a:p>
            <a:p>
              <a:pPr marL="269874" lvl="1" algn="ctr">
                <a:lnSpc>
                  <a:spcPts val="3249"/>
                </a:lnSpc>
              </a:pPr>
              <a:endParaRPr lang="en-US" sz="6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39749" lvl="1" indent="-269875">
                <a:lnSpc>
                  <a:spcPts val="3249"/>
                </a:lnSpc>
                <a:buFont typeface="Arial"/>
                <a:buChar char="•"/>
              </a:pPr>
              <a:r>
                <a:rPr lang="en-US" sz="2499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Guidelines or rules used to govern actions and decisions. </a:t>
              </a:r>
            </a:p>
            <a:p>
              <a:pPr marL="539749" lvl="1" indent="-269875">
                <a:lnSpc>
                  <a:spcPts val="3249"/>
                </a:lnSpc>
                <a:buFont typeface="Arial"/>
                <a:buChar char="•"/>
              </a:pPr>
              <a:r>
                <a:rPr lang="en-US" sz="2499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Achieving a group’s goals and values.</a:t>
              </a:r>
            </a:p>
            <a:p>
              <a:pPr marL="539749" lvl="1" indent="-269875">
                <a:lnSpc>
                  <a:spcPts val="3249"/>
                </a:lnSpc>
                <a:buFont typeface="Arial"/>
                <a:buChar char="•"/>
              </a:pPr>
              <a:r>
                <a:rPr lang="en-US" sz="2499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Policies are usually broad. </a:t>
              </a:r>
            </a:p>
            <a:p>
              <a:pPr marL="539749" lvl="1" indent="-269875">
                <a:lnSpc>
                  <a:spcPts val="3249"/>
                </a:lnSpc>
                <a:buFont typeface="Arial"/>
                <a:buChar char="•"/>
              </a:pPr>
              <a:r>
                <a:rPr lang="en-US" sz="2499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Policies are typically approved by management or governing bodies and are binding for all members of the organization.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539749" lvl="1" indent="-269875">
                <a:lnSpc>
                  <a:spcPts val="3249"/>
                </a:lnSpc>
                <a:buFont typeface="Arial"/>
                <a:buChar char="•"/>
              </a:pPr>
              <a:endParaRPr lang="en-US" sz="2499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488714" y="1771541"/>
            <a:ext cx="15310572" cy="833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6000" b="1" dirty="0">
                <a:solidFill>
                  <a:srgbClr val="000000"/>
                </a:solidFill>
                <a:latin typeface="Segoe UI"/>
                <a:cs typeface="Segoe UI"/>
              </a:rPr>
              <a:t>WHAT ARE POLICIES &amp; PROCEDURES?</a:t>
            </a:r>
            <a:endParaRPr lang="en-US" sz="6000" b="1" dirty="0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9144000" y="3181007"/>
            <a:ext cx="8592935" cy="5924893"/>
            <a:chOff x="0" y="0"/>
            <a:chExt cx="2263160" cy="156046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263160" cy="1560466"/>
            </a:xfrm>
            <a:custGeom>
              <a:avLst/>
              <a:gdLst/>
              <a:ahLst/>
              <a:cxnLst/>
              <a:rect l="l" t="t" r="r" b="b"/>
              <a:pathLst>
                <a:path w="2263160" h="1560466">
                  <a:moveTo>
                    <a:pt x="0" y="0"/>
                  </a:moveTo>
                  <a:lnTo>
                    <a:pt x="2263160" y="0"/>
                  </a:lnTo>
                  <a:lnTo>
                    <a:pt x="2263160" y="1560466"/>
                  </a:lnTo>
                  <a:lnTo>
                    <a:pt x="0" y="1560466"/>
                  </a:lnTo>
                  <a:close/>
                </a:path>
              </a:pathLst>
            </a:custGeom>
            <a:solidFill>
              <a:srgbClr val="E3E1DC"/>
            </a:solidFill>
          </p:spPr>
          <p:txBody>
            <a:bodyPr anchor="t"/>
            <a:lstStyle/>
            <a:p>
              <a:pPr marL="269874" lvl="1" algn="ctr">
                <a:lnSpc>
                  <a:spcPts val="3249"/>
                </a:lnSpc>
              </a:pPr>
              <a:endParaRPr lang="en-US" sz="6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69874" lvl="1" algn="ctr">
                <a:lnSpc>
                  <a:spcPts val="3249"/>
                </a:lnSpc>
              </a:pPr>
              <a:endParaRPr lang="en-US" sz="6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69874" lvl="1" algn="ctr">
                <a:lnSpc>
                  <a:spcPts val="3249"/>
                </a:lnSpc>
              </a:pPr>
              <a:endParaRPr lang="en-US" sz="6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69874" lvl="1" algn="ctr">
                <a:lnSpc>
                  <a:spcPts val="3249"/>
                </a:lnSpc>
              </a:pPr>
              <a:r>
                <a:rPr lang="en-US" sz="6000" b="1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PROCEDURES</a:t>
              </a:r>
            </a:p>
            <a:p>
              <a:pPr marL="269874" lvl="1" algn="ctr">
                <a:lnSpc>
                  <a:spcPts val="3249"/>
                </a:lnSpc>
              </a:pPr>
              <a:endParaRPr lang="en-US" sz="6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39749" lvl="1" indent="-269875">
                <a:lnSpc>
                  <a:spcPts val="3249"/>
                </a:lnSpc>
                <a:buFont typeface="Arial"/>
                <a:buChar char="•"/>
              </a:pPr>
              <a:r>
                <a:rPr lang="en-US" sz="2499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detailed step-by-step process that individuals within an organization must follow to carry out a specific task or implement a policy effectively. </a:t>
              </a:r>
            </a:p>
            <a:p>
              <a:pPr marL="539749" lvl="1" indent="-269875">
                <a:lnSpc>
                  <a:spcPts val="3249"/>
                </a:lnSpc>
                <a:buFont typeface="Arial"/>
                <a:buChar char="•"/>
              </a:pPr>
              <a:r>
                <a:rPr lang="en-US" sz="2499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Procedures are more specific than policies, providing precise instructions on how to perform certain activities or operations. </a:t>
              </a:r>
            </a:p>
            <a:p>
              <a:pPr marL="539749" lvl="1" indent="-269875">
                <a:lnSpc>
                  <a:spcPts val="3249"/>
                </a:lnSpc>
                <a:buFont typeface="Arial"/>
                <a:buChar char="•"/>
              </a:pPr>
              <a:r>
                <a:rPr lang="en-US" sz="2499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Serve as a guide to ensure consistency and standardization in completing tasks.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539749" lvl="1" indent="-269875">
                <a:lnSpc>
                  <a:spcPts val="3249"/>
                </a:lnSpc>
                <a:buFont typeface="Arial"/>
                <a:buChar char="•"/>
              </a:pPr>
              <a:endParaRPr lang="en-US" sz="2499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551065" y="361976"/>
            <a:ext cx="2528773" cy="1123899"/>
          </a:xfrm>
          <a:custGeom>
            <a:avLst/>
            <a:gdLst/>
            <a:ahLst/>
            <a:cxnLst/>
            <a:rect l="l" t="t" r="r" b="b"/>
            <a:pathLst>
              <a:path w="2528773" h="1123899">
                <a:moveTo>
                  <a:pt x="0" y="0"/>
                </a:moveTo>
                <a:lnTo>
                  <a:pt x="2528773" y="0"/>
                </a:lnTo>
                <a:lnTo>
                  <a:pt x="2528773" y="1123898"/>
                </a:lnTo>
                <a:lnTo>
                  <a:pt x="0" y="11238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5DF2502-75C2-4E95-9451-C02F19C1C9BC}"/>
              </a:ext>
            </a:extLst>
          </p:cNvPr>
          <p:cNvSpPr txBox="1">
            <a:spLocks/>
          </p:cNvSpPr>
          <p:nvPr/>
        </p:nvSpPr>
        <p:spPr>
          <a:xfrm>
            <a:off x="4697818" y="2985956"/>
            <a:ext cx="8229600" cy="1872208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[Provide a recent/relevant example of an issues being addressed by your local school board]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EB3491F-5AA4-4711-AC6A-13519CF4DEDC}"/>
              </a:ext>
            </a:extLst>
          </p:cNvPr>
          <p:cNvSpPr txBox="1">
            <a:spLocks/>
          </p:cNvSpPr>
          <p:nvPr/>
        </p:nvSpPr>
        <p:spPr>
          <a:xfrm>
            <a:off x="4697818" y="5428837"/>
            <a:ext cx="4038600" cy="273630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Dress Code?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554222FC-5FB0-4A20-A28A-6DCA6680F027}"/>
              </a:ext>
            </a:extLst>
          </p:cNvPr>
          <p:cNvSpPr txBox="1">
            <a:spLocks/>
          </p:cNvSpPr>
          <p:nvPr/>
        </p:nvSpPr>
        <p:spPr>
          <a:xfrm>
            <a:off x="8888818" y="5428837"/>
            <a:ext cx="4038600" cy="273630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activities/programs?</a:t>
            </a:r>
            <a:endParaRPr lang="en-US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147F399-76FB-4022-89E3-55DE88B63FDD}"/>
              </a:ext>
            </a:extLst>
          </p:cNvPr>
          <p:cNvSpPr txBox="1"/>
          <p:nvPr/>
        </p:nvSpPr>
        <p:spPr>
          <a:xfrm>
            <a:off x="4992002" y="8682523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 Classroom about thoughts on these relevant issues – </a:t>
            </a:r>
          </a:p>
          <a:p>
            <a:pPr algn="ctr"/>
            <a:r>
              <a:rPr lang="en-CA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discussion, engagement, etc.</a:t>
            </a:r>
            <a:endParaRPr lang="en-US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7011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551065" y="361976"/>
            <a:ext cx="2528773" cy="1123899"/>
          </a:xfrm>
          <a:custGeom>
            <a:avLst/>
            <a:gdLst/>
            <a:ahLst/>
            <a:cxnLst/>
            <a:rect l="l" t="t" r="r" b="b"/>
            <a:pathLst>
              <a:path w="2528773" h="1123899">
                <a:moveTo>
                  <a:pt x="0" y="0"/>
                </a:moveTo>
                <a:lnTo>
                  <a:pt x="2528773" y="0"/>
                </a:lnTo>
                <a:lnTo>
                  <a:pt x="2528773" y="1123898"/>
                </a:lnTo>
                <a:lnTo>
                  <a:pt x="0" y="11238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799252" y="3083468"/>
            <a:ext cx="10456664" cy="7285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00"/>
              </a:lnSpc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would you like trustees to know about your classroom?</a:t>
            </a:r>
          </a:p>
          <a:p>
            <a:pPr>
              <a:lnSpc>
                <a:spcPts val="5200"/>
              </a:lnSpc>
              <a:spcBef>
                <a:spcPct val="0"/>
              </a:spcBef>
            </a:pPr>
            <a:endParaRPr lang="en-US" sz="4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5200"/>
              </a:lnSpc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a challenge you think many students face?</a:t>
            </a:r>
          </a:p>
          <a:p>
            <a:pPr>
              <a:lnSpc>
                <a:spcPts val="5200"/>
              </a:lnSpc>
              <a:spcBef>
                <a:spcPct val="0"/>
              </a:spcBef>
            </a:pPr>
            <a:endParaRPr lang="en-US" sz="4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5200"/>
              </a:lnSpc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something that might make your school even better?</a:t>
            </a:r>
          </a:p>
          <a:p>
            <a:pPr>
              <a:lnSpc>
                <a:spcPts val="5200"/>
              </a:lnSpc>
              <a:spcBef>
                <a:spcPct val="0"/>
              </a:spcBef>
            </a:pPr>
            <a:endParaRPr lang="en-US" sz="4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5200"/>
              </a:lnSpc>
              <a:spcBef>
                <a:spcPct val="0"/>
              </a:spcBef>
            </a:pPr>
            <a:endParaRPr lang="en-US" sz="4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5200"/>
              </a:lnSpc>
              <a:spcBef>
                <a:spcPct val="0"/>
              </a:spcBef>
            </a:pPr>
            <a:endParaRPr lang="en-US" sz="4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5392400" y="933951"/>
            <a:ext cx="2057400" cy="1671637"/>
          </a:xfrm>
          <a:custGeom>
            <a:avLst/>
            <a:gdLst/>
            <a:ahLst/>
            <a:cxnLst/>
            <a:rect l="l" t="t" r="r" b="b"/>
            <a:pathLst>
              <a:path w="4287694" h="3483751">
                <a:moveTo>
                  <a:pt x="0" y="0"/>
                </a:moveTo>
                <a:lnTo>
                  <a:pt x="4287694" y="0"/>
                </a:lnTo>
                <a:lnTo>
                  <a:pt x="4287694" y="3483751"/>
                </a:lnTo>
                <a:lnTo>
                  <a:pt x="0" y="34837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F6B6D2-83ED-46CC-85AC-07ABB52C12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474953"/>
            <a:ext cx="5832348" cy="58350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953960" y="1181100"/>
            <a:ext cx="10380079" cy="1356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24"/>
              </a:lnSpc>
              <a:spcBef>
                <a:spcPct val="0"/>
              </a:spcBef>
            </a:pPr>
            <a:r>
              <a:rPr lang="en-US" sz="8303" b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ABOUT OPSBA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66848" y="2867025"/>
            <a:ext cx="15316899" cy="1925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99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board is a member of the Ontario Public School Boards’ Association (OPSBA), which represents 31 English public district school boards and 10 public school authorities across Ontario. </a:t>
            </a:r>
          </a:p>
          <a:p>
            <a:pPr>
              <a:lnSpc>
                <a:spcPts val="2499"/>
              </a:lnSpc>
              <a:spcBef>
                <a:spcPct val="0"/>
              </a:spcBef>
            </a:pPr>
            <a:endParaRPr lang="en-US" sz="25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499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OPSBA’s members serve the educational needs of nearly 70% of Ontario’s elementary and secondary students. The Association, based in Toronto, advocates to the provincial government on behalf of the best interests and needs of the public school system in Ontario.  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71D2695-8621-4760-BD65-895729324567}"/>
              </a:ext>
            </a:extLst>
          </p:cNvPr>
          <p:cNvGrpSpPr/>
          <p:nvPr/>
        </p:nvGrpSpPr>
        <p:grpSpPr>
          <a:xfrm>
            <a:off x="1504253" y="5057274"/>
            <a:ext cx="15279494" cy="4706939"/>
            <a:chOff x="1729735" y="4914900"/>
            <a:chExt cx="15279494" cy="4706939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3975640-6A4A-491C-98E6-8E6272E19240}"/>
                </a:ext>
              </a:extLst>
            </p:cNvPr>
            <p:cNvSpPr/>
            <p:nvPr/>
          </p:nvSpPr>
          <p:spPr>
            <a:xfrm>
              <a:off x="6934200" y="4914900"/>
              <a:ext cx="4870564" cy="4706939"/>
            </a:xfrm>
            <a:prstGeom prst="roundRect">
              <a:avLst/>
            </a:prstGeom>
            <a:solidFill>
              <a:srgbClr val="F7E7B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OPSBA will be public education’s expert voice, promoting a high-quality system, focused on improving every student’s success and well-being.</a:t>
              </a: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7C39A48-CD33-4510-B5C2-8A220E31AAC0}"/>
                </a:ext>
              </a:extLst>
            </p:cNvPr>
            <p:cNvSpPr/>
            <p:nvPr/>
          </p:nvSpPr>
          <p:spPr>
            <a:xfrm>
              <a:off x="12138665" y="4914900"/>
              <a:ext cx="4870564" cy="4706939"/>
            </a:xfrm>
            <a:prstGeom prst="roundRect">
              <a:avLst/>
            </a:prstGeom>
            <a:solidFill>
              <a:srgbClr val="F7E7B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Arial"/>
                <a:buChar char="•"/>
              </a:pPr>
              <a:endParaRPr lang="en-CA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>
                <a:buFont typeface="Arial"/>
                <a:buChar char="•"/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>
                <a:buFont typeface="Arial"/>
                <a:buChar char="•"/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>
                <a:buFont typeface="Arial"/>
                <a:buChar char="•"/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>
                <a:buFont typeface="Arial"/>
                <a:buChar char="•"/>
              </a:pPr>
              <a:r>
                <a:rPr lang="en-US" sz="2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Equity, Diversity, and Inclusion</a:t>
              </a: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>
                <a:buFont typeface="Arial"/>
                <a:buChar char="•"/>
              </a:pPr>
              <a:r>
                <a:rPr lang="en-US" sz="2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Truth and Reconciliation</a:t>
              </a:r>
            </a:p>
            <a:p>
              <a:pPr marL="171450" indent="-171450">
                <a:buFont typeface="Arial"/>
                <a:buChar char="•"/>
              </a:pPr>
              <a:r>
                <a:rPr lang="en-US" sz="2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Valuing Student Voice</a:t>
              </a:r>
            </a:p>
            <a:p>
              <a:pPr marL="171450" indent="-171450">
                <a:buFont typeface="Arial"/>
                <a:buChar char="•"/>
              </a:pPr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Quality and Innovation</a:t>
              </a:r>
            </a:p>
            <a:p>
              <a:pPr marL="171450" indent="-171450">
                <a:buFont typeface="Arial"/>
                <a:buChar char="•"/>
              </a:pPr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Environmental Stewardship, Good Governance, Accountability, Collaboration, and Integrity</a:t>
              </a:r>
            </a:p>
            <a:p>
              <a:pPr marL="171450" indent="-171450" algn="ctr">
                <a:buFont typeface="Arial"/>
                <a:buChar char="•"/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 algn="ctr">
                <a:buFont typeface="Arial"/>
                <a:buChar char="•"/>
              </a:pP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09D23C76-C9F1-4B1C-BB86-8E7C733923A3}"/>
                </a:ext>
              </a:extLst>
            </p:cNvPr>
            <p:cNvSpPr/>
            <p:nvPr/>
          </p:nvSpPr>
          <p:spPr>
            <a:xfrm>
              <a:off x="1729735" y="4914900"/>
              <a:ext cx="4870564" cy="4706939"/>
            </a:xfrm>
            <a:prstGeom prst="roundRect">
              <a:avLst/>
            </a:prstGeom>
            <a:solidFill>
              <a:srgbClr val="F7E7B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Ontario Public School Boards’ Association (OPSBA) advocates for public education in Ontario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50B9E753-A9E4-4902-81C2-35BFA46BBB7A}"/>
              </a:ext>
            </a:extLst>
          </p:cNvPr>
          <p:cNvSpPr txBox="1"/>
          <p:nvPr/>
        </p:nvSpPr>
        <p:spPr>
          <a:xfrm>
            <a:off x="3089783" y="5524500"/>
            <a:ext cx="16995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MISSION</a:t>
            </a:r>
            <a:endParaRPr lang="en-CA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A5E327-80D0-4052-9A89-AC87CFE66DD6}"/>
              </a:ext>
            </a:extLst>
          </p:cNvPr>
          <p:cNvSpPr txBox="1"/>
          <p:nvPr/>
        </p:nvSpPr>
        <p:spPr>
          <a:xfrm>
            <a:off x="8444127" y="5524500"/>
            <a:ext cx="13997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VISION</a:t>
            </a:r>
            <a:endParaRPr lang="en-CA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EFEA890-D6FF-40CA-B997-9D5C33E183D3}"/>
              </a:ext>
            </a:extLst>
          </p:cNvPr>
          <p:cNvSpPr txBox="1"/>
          <p:nvPr/>
        </p:nvSpPr>
        <p:spPr>
          <a:xfrm>
            <a:off x="13661129" y="5524500"/>
            <a:ext cx="1613519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800" b="1" dirty="0">
                <a:latin typeface="Arial"/>
                <a:cs typeface="Arial"/>
              </a:rPr>
              <a:t>VALUES</a:t>
            </a:r>
            <a:endParaRPr lang="en-C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9F0947F1-4CAC-47A2-B7A7-5BBD87AE38C1}"/>
              </a:ext>
            </a:extLst>
          </p:cNvPr>
          <p:cNvSpPr/>
          <p:nvPr/>
        </p:nvSpPr>
        <p:spPr>
          <a:xfrm>
            <a:off x="551065" y="361976"/>
            <a:ext cx="2528773" cy="1123899"/>
          </a:xfrm>
          <a:custGeom>
            <a:avLst/>
            <a:gdLst/>
            <a:ahLst/>
            <a:cxnLst/>
            <a:rect l="l" t="t" r="r" b="b"/>
            <a:pathLst>
              <a:path w="2528773" h="1123899">
                <a:moveTo>
                  <a:pt x="0" y="0"/>
                </a:moveTo>
                <a:lnTo>
                  <a:pt x="2528773" y="0"/>
                </a:lnTo>
                <a:lnTo>
                  <a:pt x="2528773" y="1123898"/>
                </a:lnTo>
                <a:lnTo>
                  <a:pt x="0" y="11238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4945497" y="-390433"/>
            <a:ext cx="4383733" cy="11287808"/>
            <a:chOff x="0" y="0"/>
            <a:chExt cx="1154564" cy="297292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54564" cy="2972921"/>
            </a:xfrm>
            <a:custGeom>
              <a:avLst/>
              <a:gdLst/>
              <a:ahLst/>
              <a:cxnLst/>
              <a:rect l="l" t="t" r="r" b="b"/>
              <a:pathLst>
                <a:path w="1154564" h="2972921">
                  <a:moveTo>
                    <a:pt x="0" y="0"/>
                  </a:moveTo>
                  <a:lnTo>
                    <a:pt x="1154564" y="0"/>
                  </a:lnTo>
                  <a:lnTo>
                    <a:pt x="1154564" y="2972921"/>
                  </a:lnTo>
                  <a:lnTo>
                    <a:pt x="0" y="2972921"/>
                  </a:lnTo>
                  <a:close/>
                </a:path>
              </a:pathLst>
            </a:custGeom>
            <a:solidFill>
              <a:srgbClr val="FDC33B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8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787674" y="4597322"/>
            <a:ext cx="12239472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441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787674" y="5186640"/>
            <a:ext cx="12239472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53"/>
              </a:lnSpc>
            </a:pPr>
            <a:r>
              <a:rPr lang="en-US" sz="3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</a:t>
            </a:r>
          </a:p>
          <a:p>
            <a:pPr marL="0" lvl="0" indent="0">
              <a:lnSpc>
                <a:spcPts val="2753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Media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286594" y="2049016"/>
            <a:ext cx="10950018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57"/>
              </a:lnSpc>
            </a:pP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have a message or question? Reach out to me: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E1298D7-A331-4E39-9D1C-A858419B409E}"/>
              </a:ext>
            </a:extLst>
          </p:cNvPr>
          <p:cNvSpPr/>
          <p:nvPr/>
        </p:nvSpPr>
        <p:spPr>
          <a:xfrm>
            <a:off x="990600" y="3771900"/>
            <a:ext cx="4038600" cy="403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PICTURE</a:t>
            </a:r>
            <a:endParaRPr lang="en-CA" sz="4400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82427DFD-EC52-4EEF-B8AA-D705988D14E8}"/>
              </a:ext>
            </a:extLst>
          </p:cNvPr>
          <p:cNvSpPr/>
          <p:nvPr/>
        </p:nvSpPr>
        <p:spPr>
          <a:xfrm>
            <a:off x="551065" y="361976"/>
            <a:ext cx="2528773" cy="1123899"/>
          </a:xfrm>
          <a:custGeom>
            <a:avLst/>
            <a:gdLst/>
            <a:ahLst/>
            <a:cxnLst/>
            <a:rect l="l" t="t" r="r" b="b"/>
            <a:pathLst>
              <a:path w="2528773" h="1123899">
                <a:moveTo>
                  <a:pt x="0" y="0"/>
                </a:moveTo>
                <a:lnTo>
                  <a:pt x="2528773" y="0"/>
                </a:lnTo>
                <a:lnTo>
                  <a:pt x="2528773" y="1123898"/>
                </a:lnTo>
                <a:lnTo>
                  <a:pt x="0" y="11238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8667316" y="3193471"/>
            <a:ext cx="4553187" cy="9096919"/>
            <a:chOff x="0" y="0"/>
            <a:chExt cx="3058160" cy="61099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58160" cy="6109970"/>
            </a:xfrm>
            <a:custGeom>
              <a:avLst/>
              <a:gdLst/>
              <a:ahLst/>
              <a:cxnLst/>
              <a:rect l="l" t="t" r="r" b="b"/>
              <a:pathLst>
                <a:path w="3058160" h="6109970">
                  <a:moveTo>
                    <a:pt x="3058160" y="6109970"/>
                  </a:moveTo>
                  <a:lnTo>
                    <a:pt x="0" y="6109970"/>
                  </a:lnTo>
                  <a:lnTo>
                    <a:pt x="0" y="1527810"/>
                  </a:lnTo>
                  <a:cubicBezTo>
                    <a:pt x="0" y="684530"/>
                    <a:pt x="684530" y="0"/>
                    <a:pt x="1529080" y="0"/>
                  </a:cubicBezTo>
                  <a:lnTo>
                    <a:pt x="1529080" y="0"/>
                  </a:lnTo>
                  <a:cubicBezTo>
                    <a:pt x="2373630" y="0"/>
                    <a:pt x="3058160" y="684530"/>
                    <a:pt x="3058160" y="1529080"/>
                  </a:cubicBezTo>
                  <a:lnTo>
                    <a:pt x="3058160" y="6109970"/>
                  </a:lnTo>
                  <a:close/>
                </a:path>
              </a:pathLst>
            </a:custGeom>
            <a:blipFill>
              <a:blip r:embed="rId2"/>
              <a:stretch>
                <a:fillRect l="-25520" t="-1874" r="-28352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3434021" y="-2311485"/>
            <a:ext cx="4224144" cy="8448288"/>
            <a:chOff x="0" y="0"/>
            <a:chExt cx="3175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75000" cy="6350000"/>
            </a:xfrm>
            <a:custGeom>
              <a:avLst/>
              <a:gdLst/>
              <a:ahLst/>
              <a:cxnLst/>
              <a:rect l="l" t="t" r="r" b="b"/>
              <a:pathLst>
                <a:path w="3175000" h="6350000">
                  <a:moveTo>
                    <a:pt x="1587500" y="6350000"/>
                  </a:moveTo>
                  <a:lnTo>
                    <a:pt x="1587500" y="6350000"/>
                  </a:lnTo>
                  <a:cubicBezTo>
                    <a:pt x="711200" y="6350000"/>
                    <a:pt x="0" y="5638800"/>
                    <a:pt x="0" y="4762500"/>
                  </a:cubicBezTo>
                  <a:lnTo>
                    <a:pt x="0" y="1587500"/>
                  </a:lnTo>
                  <a:cubicBezTo>
                    <a:pt x="0" y="711200"/>
                    <a:pt x="711200" y="0"/>
                    <a:pt x="1587500" y="0"/>
                  </a:cubicBezTo>
                  <a:lnTo>
                    <a:pt x="1587500" y="0"/>
                  </a:lnTo>
                  <a:cubicBezTo>
                    <a:pt x="2463800" y="0"/>
                    <a:pt x="3175000" y="711200"/>
                    <a:pt x="3175000" y="1587500"/>
                  </a:cubicBezTo>
                  <a:lnTo>
                    <a:pt x="3175000" y="4762500"/>
                  </a:lnTo>
                  <a:cubicBezTo>
                    <a:pt x="3175000" y="5638800"/>
                    <a:pt x="2463800" y="6350000"/>
                    <a:pt x="1587500" y="6350000"/>
                  </a:cubicBezTo>
                  <a:close/>
                </a:path>
              </a:pathLst>
            </a:custGeom>
            <a:blipFill>
              <a:blip r:embed="rId3"/>
              <a:stretch>
                <a:fillRect l="-39090" r="-31950" b="-12849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3434021" y="6352483"/>
            <a:ext cx="4224144" cy="8439517"/>
            <a:chOff x="0" y="0"/>
            <a:chExt cx="3058160" cy="610997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58160" cy="6109970"/>
            </a:xfrm>
            <a:custGeom>
              <a:avLst/>
              <a:gdLst/>
              <a:ahLst/>
              <a:cxnLst/>
              <a:rect l="l" t="t" r="r" b="b"/>
              <a:pathLst>
                <a:path w="3058160" h="6109970">
                  <a:moveTo>
                    <a:pt x="3058160" y="6109970"/>
                  </a:moveTo>
                  <a:lnTo>
                    <a:pt x="0" y="6109970"/>
                  </a:lnTo>
                  <a:lnTo>
                    <a:pt x="0" y="1527810"/>
                  </a:lnTo>
                  <a:cubicBezTo>
                    <a:pt x="0" y="684530"/>
                    <a:pt x="684530" y="0"/>
                    <a:pt x="1529080" y="0"/>
                  </a:cubicBezTo>
                  <a:lnTo>
                    <a:pt x="1529080" y="0"/>
                  </a:lnTo>
                  <a:cubicBezTo>
                    <a:pt x="2373630" y="0"/>
                    <a:pt x="3058160" y="684530"/>
                    <a:pt x="3058160" y="1529080"/>
                  </a:cubicBezTo>
                  <a:lnTo>
                    <a:pt x="3058160" y="6109970"/>
                  </a:lnTo>
                  <a:close/>
                </a:path>
              </a:pathLst>
            </a:custGeom>
            <a:blipFill>
              <a:blip r:embed="rId4"/>
              <a:stretch>
                <a:fillRect l="-41899" t="-2266" r="-33816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1219200" y="4152900"/>
            <a:ext cx="6879677" cy="45794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112"/>
              </a:lnSpc>
            </a:pPr>
            <a:r>
              <a:rPr lang="en-US" sz="7000" b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WHO AM I?</a:t>
            </a:r>
          </a:p>
          <a:p>
            <a:pPr>
              <a:lnSpc>
                <a:spcPts val="9112"/>
              </a:lnSpc>
            </a:pPr>
            <a:r>
              <a:rPr lang="en-US" sz="7000" b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WHAT DO I DO?</a:t>
            </a:r>
            <a:br>
              <a:rPr lang="en-US" sz="7000" b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7000" b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HOW DO I SUPPORT YOU?</a:t>
            </a:r>
          </a:p>
        </p:txBody>
      </p:sp>
      <p:sp>
        <p:nvSpPr>
          <p:cNvPr id="12" name="Freeform 12"/>
          <p:cNvSpPr/>
          <p:nvPr/>
        </p:nvSpPr>
        <p:spPr>
          <a:xfrm>
            <a:off x="551065" y="361976"/>
            <a:ext cx="2528773" cy="1123899"/>
          </a:xfrm>
          <a:custGeom>
            <a:avLst/>
            <a:gdLst/>
            <a:ahLst/>
            <a:cxnLst/>
            <a:rect l="l" t="t" r="r" b="b"/>
            <a:pathLst>
              <a:path w="2528773" h="1123899">
                <a:moveTo>
                  <a:pt x="0" y="0"/>
                </a:moveTo>
                <a:lnTo>
                  <a:pt x="2528773" y="0"/>
                </a:lnTo>
                <a:lnTo>
                  <a:pt x="2528773" y="1123898"/>
                </a:lnTo>
                <a:lnTo>
                  <a:pt x="0" y="11238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28700" y="1875968"/>
            <a:ext cx="6082523" cy="12152417"/>
            <a:chOff x="0" y="0"/>
            <a:chExt cx="3058160" cy="61099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58160" cy="6109970"/>
            </a:xfrm>
            <a:custGeom>
              <a:avLst/>
              <a:gdLst/>
              <a:ahLst/>
              <a:cxnLst/>
              <a:rect l="l" t="t" r="r" b="b"/>
              <a:pathLst>
                <a:path w="3058160" h="6109970">
                  <a:moveTo>
                    <a:pt x="3058160" y="6109970"/>
                  </a:moveTo>
                  <a:lnTo>
                    <a:pt x="0" y="6109970"/>
                  </a:lnTo>
                  <a:lnTo>
                    <a:pt x="0" y="1527810"/>
                  </a:lnTo>
                  <a:cubicBezTo>
                    <a:pt x="0" y="684530"/>
                    <a:pt x="684530" y="0"/>
                    <a:pt x="1529080" y="0"/>
                  </a:cubicBezTo>
                  <a:lnTo>
                    <a:pt x="1529080" y="0"/>
                  </a:lnTo>
                  <a:cubicBezTo>
                    <a:pt x="2373630" y="0"/>
                    <a:pt x="3058160" y="684530"/>
                    <a:pt x="3058160" y="1529080"/>
                  </a:cubicBezTo>
                  <a:lnTo>
                    <a:pt x="3058160" y="6109970"/>
                  </a:lnTo>
                  <a:close/>
                </a:path>
              </a:pathLst>
            </a:custGeom>
            <a:blipFill>
              <a:blip r:embed="rId2"/>
              <a:stretch>
                <a:fillRect t="-15104" r="-205081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8533984" y="1742618"/>
            <a:ext cx="8892429" cy="10320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01010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ROLE OF THE TRUSTEE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533984" y="3109545"/>
            <a:ext cx="8725316" cy="5745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3249"/>
              </a:lnSpc>
              <a:buFont typeface="Arial"/>
              <a:buChar char="•"/>
            </a:pPr>
            <a:r>
              <a:rPr lang="en-US" sz="2800">
                <a:solidFill>
                  <a:srgbClr val="0101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trustees are of the community, by the community and for the community. </a:t>
            </a:r>
          </a:p>
          <a:p>
            <a:pPr marL="539749" lvl="1" indent="-269875">
              <a:lnSpc>
                <a:spcPts val="3249"/>
              </a:lnSpc>
              <a:buFont typeface="Arial"/>
              <a:buChar char="•"/>
            </a:pPr>
            <a:r>
              <a:rPr lang="en-US" sz="2800">
                <a:solidFill>
                  <a:srgbClr val="0101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are members of the district school board and are locally-elected representatives of the public. </a:t>
            </a:r>
          </a:p>
          <a:p>
            <a:pPr marL="539749" lvl="1" indent="-269875">
              <a:lnSpc>
                <a:spcPts val="3249"/>
              </a:lnSpc>
              <a:buFont typeface="Arial"/>
              <a:buChar char="•"/>
            </a:pPr>
            <a:r>
              <a:rPr lang="en-US" sz="2800">
                <a:solidFill>
                  <a:srgbClr val="0101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are the community’s advocates for public education.</a:t>
            </a:r>
          </a:p>
          <a:p>
            <a:pPr>
              <a:lnSpc>
                <a:spcPts val="3249"/>
              </a:lnSpc>
            </a:pPr>
            <a:endParaRPr lang="en-US" sz="2800">
              <a:solidFill>
                <a:srgbClr val="0101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9749" lvl="1" indent="-269875">
              <a:lnSpc>
                <a:spcPts val="3249"/>
              </a:lnSpc>
              <a:buFont typeface="Arial"/>
              <a:buChar char="•"/>
            </a:pPr>
            <a:r>
              <a:rPr lang="en-US" sz="2800">
                <a:solidFill>
                  <a:srgbClr val="0101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Maintain focus on student achievement and well-being.</a:t>
            </a:r>
          </a:p>
          <a:p>
            <a:pPr marL="539749" lvl="1" indent="-269875">
              <a:lnSpc>
                <a:spcPts val="3249"/>
              </a:lnSpc>
              <a:buFont typeface="Arial"/>
              <a:buChar char="•"/>
            </a:pPr>
            <a:r>
              <a:rPr lang="en-US" sz="2800">
                <a:solidFill>
                  <a:srgbClr val="0101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Bring concerns of parents, students and supporters of the board to the attention of the district school board.</a:t>
            </a:r>
          </a:p>
          <a:p>
            <a:pPr marL="539749" lvl="1" indent="-269875">
              <a:lnSpc>
                <a:spcPts val="3249"/>
              </a:lnSpc>
              <a:buFont typeface="Arial"/>
              <a:buChar char="•"/>
            </a:pPr>
            <a:r>
              <a:rPr lang="en-US" sz="2800">
                <a:solidFill>
                  <a:srgbClr val="0101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Attend and participate in meetings of the board, including committee meetings.</a:t>
            </a:r>
          </a:p>
        </p:txBody>
      </p:sp>
      <p:sp>
        <p:nvSpPr>
          <p:cNvPr id="9" name="Freeform 9"/>
          <p:cNvSpPr/>
          <p:nvPr/>
        </p:nvSpPr>
        <p:spPr>
          <a:xfrm>
            <a:off x="551065" y="361976"/>
            <a:ext cx="2528773" cy="1123899"/>
          </a:xfrm>
          <a:custGeom>
            <a:avLst/>
            <a:gdLst/>
            <a:ahLst/>
            <a:cxnLst/>
            <a:rect l="l" t="t" r="r" b="b"/>
            <a:pathLst>
              <a:path w="2528773" h="1123899">
                <a:moveTo>
                  <a:pt x="0" y="0"/>
                </a:moveTo>
                <a:lnTo>
                  <a:pt x="2528773" y="0"/>
                </a:lnTo>
                <a:lnTo>
                  <a:pt x="2528773" y="1123898"/>
                </a:lnTo>
                <a:lnTo>
                  <a:pt x="0" y="11238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/>
          <p:cNvSpPr txBox="1"/>
          <p:nvPr/>
        </p:nvSpPr>
        <p:spPr>
          <a:xfrm>
            <a:off x="1219200" y="4152900"/>
            <a:ext cx="6879677" cy="45794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112"/>
              </a:lnSpc>
            </a:pPr>
            <a:r>
              <a:rPr lang="en-US" sz="7000" b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WHO AM I?</a:t>
            </a:r>
          </a:p>
          <a:p>
            <a:pPr>
              <a:lnSpc>
                <a:spcPts val="9112"/>
              </a:lnSpc>
            </a:pPr>
            <a:r>
              <a:rPr lang="en-US" sz="7000" b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WHAT DO I DO?</a:t>
            </a:r>
            <a:br>
              <a:rPr lang="en-US" sz="7000" b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7000" b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HOW DO I SUPPORT YOU?</a:t>
            </a:r>
          </a:p>
        </p:txBody>
      </p:sp>
      <p:sp>
        <p:nvSpPr>
          <p:cNvPr id="12" name="Freeform 12"/>
          <p:cNvSpPr/>
          <p:nvPr/>
        </p:nvSpPr>
        <p:spPr>
          <a:xfrm>
            <a:off x="551065" y="361976"/>
            <a:ext cx="2528773" cy="1123899"/>
          </a:xfrm>
          <a:custGeom>
            <a:avLst/>
            <a:gdLst/>
            <a:ahLst/>
            <a:cxnLst/>
            <a:rect l="l" t="t" r="r" b="b"/>
            <a:pathLst>
              <a:path w="2528773" h="1123899">
                <a:moveTo>
                  <a:pt x="0" y="0"/>
                </a:moveTo>
                <a:lnTo>
                  <a:pt x="2528773" y="0"/>
                </a:lnTo>
                <a:lnTo>
                  <a:pt x="2528773" y="1123898"/>
                </a:lnTo>
                <a:lnTo>
                  <a:pt x="0" y="11238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C6D3446-3CBE-47BE-992A-1050DBE1827B}"/>
              </a:ext>
            </a:extLst>
          </p:cNvPr>
          <p:cNvSpPr txBox="1">
            <a:spLocks/>
          </p:cNvSpPr>
          <p:nvPr/>
        </p:nvSpPr>
        <p:spPr>
          <a:xfrm>
            <a:off x="9409814" y="4648200"/>
            <a:ext cx="8229600" cy="990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[Insert Slide About Yourself]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0537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25C0D1A-B6DC-4B04-8D0E-D32000512620}"/>
              </a:ext>
            </a:extLst>
          </p:cNvPr>
          <p:cNvSpPr/>
          <p:nvPr/>
        </p:nvSpPr>
        <p:spPr>
          <a:xfrm>
            <a:off x="5972217" y="1382130"/>
            <a:ext cx="6343566" cy="2064972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7F3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boards trustees are locally and democratically elected.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00D44EC-BB1D-40B2-A5D3-764C46A3A0B3}"/>
              </a:ext>
            </a:extLst>
          </p:cNvPr>
          <p:cNvSpPr/>
          <p:nvPr/>
        </p:nvSpPr>
        <p:spPr>
          <a:xfrm>
            <a:off x="1574301" y="4076516"/>
            <a:ext cx="6343566" cy="2209984"/>
          </a:xfrm>
          <a:prstGeom prst="roundRect">
            <a:avLst/>
          </a:prstGeom>
          <a:solidFill>
            <a:srgbClr val="FDC33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499"/>
              </a:lnSpc>
            </a:pPr>
            <a:r>
              <a:rPr lang="en-US" sz="3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board trustees are the only publicly elected official with the direct responsibility for the education of our children.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637D987-3A67-47A0-9594-AA46F1B76847}"/>
              </a:ext>
            </a:extLst>
          </p:cNvPr>
          <p:cNvSpPr/>
          <p:nvPr/>
        </p:nvSpPr>
        <p:spPr>
          <a:xfrm>
            <a:off x="10366122" y="4073887"/>
            <a:ext cx="6343566" cy="2209984"/>
          </a:xfrm>
          <a:prstGeom prst="roundRect">
            <a:avLst/>
          </a:prstGeom>
          <a:solidFill>
            <a:srgbClr val="E3E1DC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499"/>
              </a:lnSpc>
            </a:pPr>
            <a:r>
              <a:rPr lang="en-US" sz="3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board trustees are communicators, problem solvers and most importantly, advocates for public education.</a:t>
            </a:r>
          </a:p>
        </p:txBody>
      </p:sp>
      <p:grpSp>
        <p:nvGrpSpPr>
          <p:cNvPr id="2" name="Group 2"/>
          <p:cNvGrpSpPr/>
          <p:nvPr/>
        </p:nvGrpSpPr>
        <p:grpSpPr>
          <a:xfrm>
            <a:off x="-228600" y="0"/>
            <a:ext cx="19126200" cy="6819900"/>
            <a:chOff x="0" y="0"/>
            <a:chExt cx="24384000" cy="8238693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9010" b="40309"/>
            <a:stretch>
              <a:fillRect/>
            </a:stretch>
          </p:blipFill>
          <p:spPr>
            <a:xfrm>
              <a:off x="0" y="0"/>
              <a:ext cx="24384000" cy="8238693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1758035" y="7540226"/>
            <a:ext cx="14771930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7200" b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WHY ARE TRUSTEES IMPORTANT?</a:t>
            </a:r>
          </a:p>
        </p:txBody>
      </p:sp>
      <p:sp>
        <p:nvSpPr>
          <p:cNvPr id="8" name="Freeform 8"/>
          <p:cNvSpPr/>
          <p:nvPr/>
        </p:nvSpPr>
        <p:spPr>
          <a:xfrm>
            <a:off x="551065" y="8652965"/>
            <a:ext cx="2528773" cy="1123899"/>
          </a:xfrm>
          <a:custGeom>
            <a:avLst/>
            <a:gdLst/>
            <a:ahLst/>
            <a:cxnLst/>
            <a:rect l="l" t="t" r="r" b="b"/>
            <a:pathLst>
              <a:path w="2528773" h="1123899">
                <a:moveTo>
                  <a:pt x="0" y="0"/>
                </a:moveTo>
                <a:lnTo>
                  <a:pt x="2528773" y="0"/>
                </a:lnTo>
                <a:lnTo>
                  <a:pt x="2528773" y="1123899"/>
                </a:lnTo>
                <a:lnTo>
                  <a:pt x="0" y="11238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E687247E-ED3E-431B-877C-368026EA8F50}"/>
              </a:ext>
            </a:extLst>
          </p:cNvPr>
          <p:cNvSpPr/>
          <p:nvPr/>
        </p:nvSpPr>
        <p:spPr>
          <a:xfrm>
            <a:off x="551065" y="8652965"/>
            <a:ext cx="2528773" cy="1123899"/>
          </a:xfrm>
          <a:custGeom>
            <a:avLst/>
            <a:gdLst/>
            <a:ahLst/>
            <a:cxnLst/>
            <a:rect l="l" t="t" r="r" b="b"/>
            <a:pathLst>
              <a:path w="2528773" h="1123899">
                <a:moveTo>
                  <a:pt x="0" y="0"/>
                </a:moveTo>
                <a:lnTo>
                  <a:pt x="2528773" y="0"/>
                </a:lnTo>
                <a:lnTo>
                  <a:pt x="2528773" y="1123899"/>
                </a:lnTo>
                <a:lnTo>
                  <a:pt x="0" y="11238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5" name="Local Government Week 2023 - SD 480p">
            <a:hlinkClick r:id="" action="ppaction://media"/>
            <a:extLst>
              <a:ext uri="{FF2B5EF4-FFF2-40B4-BE49-F238E27FC236}">
                <a16:creationId xmlns:a16="http://schemas.microsoft.com/office/drawing/2014/main" id="{6CB316AF-6EC7-4FAE-92D2-D2492F2678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17733" y="1385363"/>
            <a:ext cx="13919202" cy="7829551"/>
          </a:xfrm>
          <a:prstGeom prst="rect">
            <a:avLst/>
          </a:prstGeom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17578451-A6B4-4B9D-9E6E-75BE653B5693}"/>
              </a:ext>
            </a:extLst>
          </p:cNvPr>
          <p:cNvSpPr txBox="1"/>
          <p:nvPr/>
        </p:nvSpPr>
        <p:spPr>
          <a:xfrm>
            <a:off x="47482" y="3460475"/>
            <a:ext cx="3822152" cy="3366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01010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CLICK LOGO FOR VIDEO</a:t>
            </a:r>
          </a:p>
        </p:txBody>
      </p:sp>
    </p:spTree>
    <p:extLst>
      <p:ext uri="{BB962C8B-B14F-4D97-AF65-F5344CB8AC3E}">
        <p14:creationId xmlns:p14="http://schemas.microsoft.com/office/powerpoint/2010/main" val="3939602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953960" y="1714500"/>
            <a:ext cx="10380079" cy="1356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24"/>
              </a:lnSpc>
              <a:spcBef>
                <a:spcPct val="0"/>
              </a:spcBef>
            </a:pPr>
            <a:r>
              <a:rPr lang="en-US" sz="8303" b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TYPES OF TRUSTEES</a:t>
            </a: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3464335" y="3760304"/>
            <a:ext cx="3275177" cy="3275164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9492386" y="3760304"/>
            <a:ext cx="3275177" cy="3275164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t="-12500" b="-12500"/>
              </a:stretch>
            </a:blip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5554727" y="3840314"/>
            <a:ext cx="3275177" cy="3275164"/>
            <a:chOff x="0" y="0"/>
            <a:chExt cx="6350000" cy="634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t="-2979" b="-21859"/>
              </a:stretch>
            </a:blip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548487" y="3760304"/>
            <a:ext cx="3275177" cy="3275164"/>
            <a:chOff x="0" y="0"/>
            <a:chExt cx="6350000" cy="634997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t="-6022" b="-43782"/>
              </a:stretch>
            </a:blipFill>
          </p:spPr>
        </p:sp>
      </p:grpSp>
      <p:sp>
        <p:nvSpPr>
          <p:cNvPr id="17" name="Freeform 8">
            <a:extLst>
              <a:ext uri="{FF2B5EF4-FFF2-40B4-BE49-F238E27FC236}">
                <a16:creationId xmlns:a16="http://schemas.microsoft.com/office/drawing/2014/main" id="{CBA9402F-5F6A-413E-8AB9-CD98E486515F}"/>
              </a:ext>
            </a:extLst>
          </p:cNvPr>
          <p:cNvSpPr/>
          <p:nvPr/>
        </p:nvSpPr>
        <p:spPr>
          <a:xfrm>
            <a:off x="551065" y="8652965"/>
            <a:ext cx="2528773" cy="1123899"/>
          </a:xfrm>
          <a:custGeom>
            <a:avLst/>
            <a:gdLst/>
            <a:ahLst/>
            <a:cxnLst/>
            <a:rect l="l" t="t" r="r" b="b"/>
            <a:pathLst>
              <a:path w="2528773" h="1123899">
                <a:moveTo>
                  <a:pt x="0" y="0"/>
                </a:moveTo>
                <a:lnTo>
                  <a:pt x="2528773" y="0"/>
                </a:lnTo>
                <a:lnTo>
                  <a:pt x="2528773" y="1123899"/>
                </a:lnTo>
                <a:lnTo>
                  <a:pt x="0" y="11238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8">
            <a:extLst>
              <a:ext uri="{FF2B5EF4-FFF2-40B4-BE49-F238E27FC236}">
                <a16:creationId xmlns:a16="http://schemas.microsoft.com/office/drawing/2014/main" id="{DB2D7B74-C445-4386-81E7-5C215C0D0CC0}"/>
              </a:ext>
            </a:extLst>
          </p:cNvPr>
          <p:cNvSpPr/>
          <p:nvPr/>
        </p:nvSpPr>
        <p:spPr>
          <a:xfrm>
            <a:off x="551065" y="8652965"/>
            <a:ext cx="2528773" cy="1123899"/>
          </a:xfrm>
          <a:custGeom>
            <a:avLst/>
            <a:gdLst/>
            <a:ahLst/>
            <a:cxnLst/>
            <a:rect l="l" t="t" r="r" b="b"/>
            <a:pathLst>
              <a:path w="2528773" h="1123899">
                <a:moveTo>
                  <a:pt x="0" y="0"/>
                </a:moveTo>
                <a:lnTo>
                  <a:pt x="2528773" y="0"/>
                </a:lnTo>
                <a:lnTo>
                  <a:pt x="2528773" y="1123899"/>
                </a:lnTo>
                <a:lnTo>
                  <a:pt x="0" y="11238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401181" y="7275989"/>
            <a:ext cx="13485637" cy="2294678"/>
            <a:chOff x="0" y="0"/>
            <a:chExt cx="17980849" cy="3059570"/>
          </a:xfrm>
        </p:grpSpPr>
        <p:grpSp>
          <p:nvGrpSpPr>
            <p:cNvPr id="7" name="Group 7"/>
            <p:cNvGrpSpPr/>
            <p:nvPr/>
          </p:nvGrpSpPr>
          <p:grpSpPr>
            <a:xfrm>
              <a:off x="571761" y="0"/>
              <a:ext cx="1057236" cy="1187412"/>
              <a:chOff x="0" y="0"/>
              <a:chExt cx="633231" cy="7112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3231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633231" h="711200">
                    <a:moveTo>
                      <a:pt x="316615" y="0"/>
                    </a:moveTo>
                    <a:lnTo>
                      <a:pt x="633231" y="711200"/>
                    </a:lnTo>
                    <a:lnTo>
                      <a:pt x="0" y="711200"/>
                    </a:lnTo>
                    <a:lnTo>
                      <a:pt x="316615" y="0"/>
                    </a:lnTo>
                    <a:close/>
                  </a:path>
                </a:pathLst>
              </a:custGeom>
              <a:solidFill>
                <a:srgbClr val="FDC33B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127000" y="301625"/>
                <a:ext cx="558800" cy="3587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49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0" y="593706"/>
              <a:ext cx="17980849" cy="2465864"/>
              <a:chOff x="0" y="0"/>
              <a:chExt cx="3551773" cy="487084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551773" cy="487084"/>
              </a:xfrm>
              <a:custGeom>
                <a:avLst/>
                <a:gdLst/>
                <a:ahLst/>
                <a:cxnLst/>
                <a:rect l="l" t="t" r="r" b="b"/>
                <a:pathLst>
                  <a:path w="3551773" h="487084">
                    <a:moveTo>
                      <a:pt x="29278" y="0"/>
                    </a:moveTo>
                    <a:lnTo>
                      <a:pt x="3522494" y="0"/>
                    </a:lnTo>
                    <a:cubicBezTo>
                      <a:pt x="3530259" y="0"/>
                      <a:pt x="3537707" y="3085"/>
                      <a:pt x="3543197" y="8575"/>
                    </a:cubicBezTo>
                    <a:cubicBezTo>
                      <a:pt x="3548688" y="14066"/>
                      <a:pt x="3551773" y="21513"/>
                      <a:pt x="3551773" y="29278"/>
                    </a:cubicBezTo>
                    <a:lnTo>
                      <a:pt x="3551773" y="457806"/>
                    </a:lnTo>
                    <a:cubicBezTo>
                      <a:pt x="3551773" y="465571"/>
                      <a:pt x="3548688" y="473018"/>
                      <a:pt x="3543197" y="478509"/>
                    </a:cubicBezTo>
                    <a:cubicBezTo>
                      <a:pt x="3537707" y="484000"/>
                      <a:pt x="3530259" y="487084"/>
                      <a:pt x="3522494" y="487084"/>
                    </a:cubicBezTo>
                    <a:lnTo>
                      <a:pt x="29278" y="487084"/>
                    </a:lnTo>
                    <a:cubicBezTo>
                      <a:pt x="21513" y="487084"/>
                      <a:pt x="14066" y="484000"/>
                      <a:pt x="8575" y="478509"/>
                    </a:cubicBezTo>
                    <a:cubicBezTo>
                      <a:pt x="3085" y="473018"/>
                      <a:pt x="0" y="465571"/>
                      <a:pt x="0" y="457806"/>
                    </a:cubicBezTo>
                    <a:lnTo>
                      <a:pt x="0" y="29278"/>
                    </a:lnTo>
                    <a:cubicBezTo>
                      <a:pt x="0" y="21513"/>
                      <a:pt x="3085" y="14066"/>
                      <a:pt x="8575" y="8575"/>
                    </a:cubicBezTo>
                    <a:cubicBezTo>
                      <a:pt x="14066" y="3085"/>
                      <a:pt x="21513" y="0"/>
                      <a:pt x="29278" y="0"/>
                    </a:cubicBezTo>
                    <a:close/>
                  </a:path>
                </a:pathLst>
              </a:custGeom>
              <a:solidFill>
                <a:srgbClr val="FDC33B"/>
              </a:solidFill>
            </p:spPr>
            <p:txBody>
              <a:bodyPr anchor="ctr"/>
              <a:lstStyle/>
              <a:p>
                <a:r>
                  <a:rPr lang="en-US" sz="2500" b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Trustees elected </a:t>
                </a:r>
                <a:r>
                  <a:rPr lang="en-US" sz="25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every four years during municipal and school board elections, including more than 320 publicly elected trustees representing 31 public English school boards and three school authorities across Ontario.</a:t>
                </a:r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49"/>
                  </a:lnSpc>
                </a:pPr>
                <a:endParaRPr lang="en-US" sz="2499">
                  <a:solidFill>
                    <a:srgbClr val="000000"/>
                  </a:solidFill>
                  <a:latin typeface="Poppins"/>
                </a:endParaRPr>
              </a:p>
            </p:txBody>
          </p:sp>
        </p:grp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3464335" y="3760304"/>
            <a:ext cx="3275177" cy="3275164"/>
            <a:chOff x="0" y="0"/>
            <a:chExt cx="6350000" cy="63499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>
                <a:alphaModFix amt="3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9492386" y="3760304"/>
            <a:ext cx="3275177" cy="3275164"/>
            <a:chOff x="0" y="0"/>
            <a:chExt cx="6350000" cy="634997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>
                <a:alphaModFix amt="30000"/>
              </a:blip>
              <a:stretch>
                <a:fillRect t="-12500" b="-12500"/>
              </a:stretch>
            </a:blip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5520437" y="3760304"/>
            <a:ext cx="3275177" cy="3275164"/>
            <a:chOff x="0" y="0"/>
            <a:chExt cx="6350000" cy="634997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>
                <a:alphaModFix amt="30000"/>
              </a:blip>
              <a:stretch>
                <a:fillRect t="-2979" b="-21859"/>
              </a:stretch>
            </a:blip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548487" y="3760304"/>
            <a:ext cx="3275177" cy="3275164"/>
            <a:chOff x="0" y="0"/>
            <a:chExt cx="6350000" cy="634997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t="-6022" b="-43782"/>
              </a:stretch>
            </a:blipFill>
          </p:spPr>
        </p:sp>
      </p:grpSp>
      <p:sp>
        <p:nvSpPr>
          <p:cNvPr id="22" name="TextBox 2">
            <a:extLst>
              <a:ext uri="{FF2B5EF4-FFF2-40B4-BE49-F238E27FC236}">
                <a16:creationId xmlns:a16="http://schemas.microsoft.com/office/drawing/2014/main" id="{7CBC03DC-C4F4-46D3-84DD-A0E8142E7EC3}"/>
              </a:ext>
            </a:extLst>
          </p:cNvPr>
          <p:cNvSpPr txBox="1"/>
          <p:nvPr/>
        </p:nvSpPr>
        <p:spPr>
          <a:xfrm>
            <a:off x="3953960" y="1714500"/>
            <a:ext cx="10380079" cy="1356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24"/>
              </a:lnSpc>
              <a:spcBef>
                <a:spcPct val="0"/>
              </a:spcBef>
            </a:pPr>
            <a:r>
              <a:rPr lang="en-US" sz="8303" b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TYPES OF TRUSTEES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148aca97-fcc3-4faf-9f4c-98c2eab582d9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E68D46F719FBB4C9508A007C88881FE" ma:contentTypeVersion="14" ma:contentTypeDescription="Create a new document." ma:contentTypeScope="" ma:versionID="0e8f034932e2431a2405502b35a01153">
  <xsd:schema xmlns:xsd="http://www.w3.org/2001/XMLSchema" xmlns:xs="http://www.w3.org/2001/XMLSchema" xmlns:p="http://schemas.microsoft.com/office/2006/metadata/properties" xmlns:ns3="148aca97-fcc3-4faf-9f4c-98c2eab582d9" xmlns:ns4="50a491e5-7f9d-44c9-8480-2e4987ba2a23" targetNamespace="http://schemas.microsoft.com/office/2006/metadata/properties" ma:root="true" ma:fieldsID="3cc44d4cd882b58ed20b01af746d204a" ns3:_="" ns4:_="">
    <xsd:import namespace="148aca97-fcc3-4faf-9f4c-98c2eab582d9"/>
    <xsd:import namespace="50a491e5-7f9d-44c9-8480-2e4987ba2a2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ServiceObjectDetectorVersion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8aca97-fcc3-4faf-9f4c-98c2eab582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3" nillable="true" ma:displayName="_activity" ma:hidden="true" ma:internalName="_activity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a491e5-7f9d-44c9-8480-2e4987ba2a2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00B2C48-1B77-4176-8A26-A4567456713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3EC088C-D4E7-40B3-A4BB-C610E08F28DF}">
  <ds:schemaRefs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http://purl.org/dc/dcmitype/"/>
    <ds:schemaRef ds:uri="50a491e5-7f9d-44c9-8480-2e4987ba2a23"/>
    <ds:schemaRef ds:uri="148aca97-fcc3-4faf-9f4c-98c2eab582d9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EE0FE708-97A8-4D6D-A830-8C5148D5CCA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48aca97-fcc3-4faf-9f4c-98c2eab582d9"/>
    <ds:schemaRef ds:uri="50a491e5-7f9d-44c9-8480-2e4987ba2a2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976</Words>
  <Application>Microsoft Office PowerPoint</Application>
  <PresentationFormat>Custom</PresentationFormat>
  <Paragraphs>148</Paragraphs>
  <Slides>25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Calibri</vt:lpstr>
      <vt:lpstr>Arial</vt:lpstr>
      <vt:lpstr>Segoe UI</vt:lpstr>
      <vt:lpstr>Poppins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introducing borcelle department</dc:title>
  <dc:creator>T.J. Goertz</dc:creator>
  <cp:lastModifiedBy>T.J. Goertz</cp:lastModifiedBy>
  <cp:revision>43</cp:revision>
  <dcterms:created xsi:type="dcterms:W3CDTF">2006-08-16T00:00:00Z</dcterms:created>
  <dcterms:modified xsi:type="dcterms:W3CDTF">2023-09-26T11:45:15Z</dcterms:modified>
  <dc:identifier>DAFnxXxLhVQ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0x010100FE68D46F719FBB4C9508A007C88881FE</vt:lpwstr>
  </property>
  <property fmtid="{D5CDD505-2E9C-101B-9397-08002B2CF9AE}" pid="3" name="MSIP_Label_034a106e-6316-442c-ad35-738afd673d2b_Enabled">
    <vt:lpwstr>true</vt:lpwstr>
  </property>
  <property fmtid="{D5CDD505-2E9C-101B-9397-08002B2CF9AE}" pid="4" name="MSIP_Label_034a106e-6316-442c-ad35-738afd673d2b_SetDate">
    <vt:lpwstr>2023-09-11T15:27:06Z</vt:lpwstr>
  </property>
  <property fmtid="{D5CDD505-2E9C-101B-9397-08002B2CF9AE}" pid="5" name="MSIP_Label_034a106e-6316-442c-ad35-738afd673d2b_Method">
    <vt:lpwstr>Standard</vt:lpwstr>
  </property>
  <property fmtid="{D5CDD505-2E9C-101B-9397-08002B2CF9AE}" pid="6" name="MSIP_Label_034a106e-6316-442c-ad35-738afd673d2b_Name">
    <vt:lpwstr>034a106e-6316-442c-ad35-738afd673d2b</vt:lpwstr>
  </property>
  <property fmtid="{D5CDD505-2E9C-101B-9397-08002B2CF9AE}" pid="7" name="MSIP_Label_034a106e-6316-442c-ad35-738afd673d2b_SiteId">
    <vt:lpwstr>cddc1229-ac2a-4b97-b78a-0e5cacb5865c</vt:lpwstr>
  </property>
  <property fmtid="{D5CDD505-2E9C-101B-9397-08002B2CF9AE}" pid="8" name="MSIP_Label_034a106e-6316-442c-ad35-738afd673d2b_ActionId">
    <vt:lpwstr>06602afa-36b2-41bd-8dc8-ff8efe8ae513</vt:lpwstr>
  </property>
  <property fmtid="{D5CDD505-2E9C-101B-9397-08002B2CF9AE}" pid="9" name="MSIP_Label_034a106e-6316-442c-ad35-738afd673d2b_ContentBits">
    <vt:lpwstr>0</vt:lpwstr>
  </property>
</Properties>
</file>